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76" r:id="rId6"/>
    <p:sldId id="257" r:id="rId7"/>
    <p:sldId id="273" r:id="rId8"/>
    <p:sldId id="275" r:id="rId9"/>
    <p:sldId id="272" r:id="rId10"/>
    <p:sldId id="270" r:id="rId11"/>
    <p:sldId id="271" r:id="rId12"/>
    <p:sldId id="274" r:id="rId13"/>
    <p:sldId id="260" r:id="rId14"/>
    <p:sldId id="262" r:id="rId15"/>
    <p:sldId id="258" r:id="rId16"/>
    <p:sldId id="261" r:id="rId17"/>
  </p:sldIdLst>
  <p:sldSz cx="12192000" cy="6858000"/>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voie, Ricky (DSF-NE)" initials="SR(" lastIdx="1" clrIdx="0">
    <p:extLst>
      <p:ext uri="{19B8F6BF-5375-455C-9EA6-DF929625EA0E}">
        <p15:presenceInfo xmlns:p15="http://schemas.microsoft.com/office/powerpoint/2012/main" userId="S::ricky.savoie@nbed.nb.ca::feada4d2-c722-45b4-801f-468f56f810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8F27B3-39AC-4924-B65E-72AD40AC69FB}" v="187" dt="2025-04-07T18:27:36.335"/>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3571F2B-8A15-4560-9E90-BC192CACE2DE}" type="datetimeFigureOut">
              <a:rPr lang="fr-CA" smtClean="0"/>
              <a:t>2025-04-15</a:t>
            </a:fld>
            <a:endParaRPr lang="fr-CA"/>
          </a:p>
        </p:txBody>
      </p:sp>
      <p:sp>
        <p:nvSpPr>
          <p:cNvPr id="4" name="Espace réservé de l'image de diapositive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6" name="Espace réservé du pied de page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ED5A950-25EF-4D6F-825F-2E7BA2B11A69}" type="slidenum">
              <a:rPr lang="fr-CA" smtClean="0"/>
              <a:t>‹#›</a:t>
            </a:fld>
            <a:endParaRPr lang="fr-CA"/>
          </a:p>
        </p:txBody>
      </p:sp>
    </p:spTree>
    <p:extLst>
      <p:ext uri="{BB962C8B-B14F-4D97-AF65-F5344CB8AC3E}">
        <p14:creationId xmlns:p14="http://schemas.microsoft.com/office/powerpoint/2010/main" val="2629205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7ED5A950-25EF-4D6F-825F-2E7BA2B11A69}" type="slidenum">
              <a:rPr lang="fr-CA" smtClean="0"/>
              <a:t>12</a:t>
            </a:fld>
            <a:endParaRPr lang="fr-CA"/>
          </a:p>
        </p:txBody>
      </p:sp>
    </p:spTree>
    <p:extLst>
      <p:ext uri="{BB962C8B-B14F-4D97-AF65-F5344CB8AC3E}">
        <p14:creationId xmlns:p14="http://schemas.microsoft.com/office/powerpoint/2010/main" val="4256923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p:cNvSpPr>
            <a:spLocks noGrp="1"/>
          </p:cNvSpPr>
          <p:nvPr>
            <p:ph type="dt" sz="half" idx="10"/>
          </p:nvPr>
        </p:nvSpPr>
        <p:spPr/>
        <p:txBody>
          <a:bodyPr/>
          <a:lstStyle/>
          <a:p>
            <a:fld id="{94732440-3F49-4FE7-9F29-EE0C51059CB6}" type="datetime1">
              <a:rPr lang="fr-CA" smtClean="0"/>
              <a:t>2025-04-15</a:t>
            </a:fld>
            <a:endParaRPr lang="fr-CA"/>
          </a:p>
        </p:txBody>
      </p:sp>
      <p:sp>
        <p:nvSpPr>
          <p:cNvPr id="5" name="Espace réservé du pied de page 4"/>
          <p:cNvSpPr>
            <a:spLocks noGrp="1"/>
          </p:cNvSpPr>
          <p:nvPr>
            <p:ph type="ftr" sz="quarter" idx="11"/>
          </p:nvPr>
        </p:nvSpPr>
        <p:spPr/>
        <p:txBody>
          <a:bodyPr/>
          <a:lstStyle/>
          <a:p>
            <a:r>
              <a:rPr lang="fr-CA"/>
              <a:t>Février 2025</a:t>
            </a:r>
          </a:p>
        </p:txBody>
      </p:sp>
      <p:sp>
        <p:nvSpPr>
          <p:cNvPr id="6" name="Espace réservé du numéro de diapositive 5"/>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405933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p>
            <a:fld id="{CED6C77B-F9B8-45F5-BF96-C21FBED6485B}" type="datetime1">
              <a:rPr lang="fr-CA" smtClean="0"/>
              <a:t>2025-04-15</a:t>
            </a:fld>
            <a:endParaRPr lang="fr-CA"/>
          </a:p>
        </p:txBody>
      </p:sp>
      <p:sp>
        <p:nvSpPr>
          <p:cNvPr id="5" name="Espace réservé du pied de page 4"/>
          <p:cNvSpPr>
            <a:spLocks noGrp="1"/>
          </p:cNvSpPr>
          <p:nvPr>
            <p:ph type="ftr" sz="quarter" idx="11"/>
          </p:nvPr>
        </p:nvSpPr>
        <p:spPr/>
        <p:txBody>
          <a:bodyPr/>
          <a:lstStyle/>
          <a:p>
            <a:r>
              <a:rPr lang="fr-CA"/>
              <a:t>Février 2025</a:t>
            </a:r>
          </a:p>
        </p:txBody>
      </p:sp>
      <p:sp>
        <p:nvSpPr>
          <p:cNvPr id="6" name="Espace réservé du numéro de diapositive 5"/>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3703936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p>
            <a:fld id="{60D85E4D-8B5A-4AC8-A22E-AD6BA2D6DBB4}" type="datetime1">
              <a:rPr lang="fr-CA" smtClean="0"/>
              <a:t>2025-04-15</a:t>
            </a:fld>
            <a:endParaRPr lang="fr-CA"/>
          </a:p>
        </p:txBody>
      </p:sp>
      <p:sp>
        <p:nvSpPr>
          <p:cNvPr id="5" name="Espace réservé du pied de page 4"/>
          <p:cNvSpPr>
            <a:spLocks noGrp="1"/>
          </p:cNvSpPr>
          <p:nvPr>
            <p:ph type="ftr" sz="quarter" idx="11"/>
          </p:nvPr>
        </p:nvSpPr>
        <p:spPr/>
        <p:txBody>
          <a:bodyPr/>
          <a:lstStyle/>
          <a:p>
            <a:r>
              <a:rPr lang="fr-CA"/>
              <a:t>Février 2025</a:t>
            </a:r>
          </a:p>
        </p:txBody>
      </p:sp>
      <p:sp>
        <p:nvSpPr>
          <p:cNvPr id="6" name="Espace réservé du numéro de diapositive 5"/>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3868977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p>
            <a:fld id="{805DA7A6-2FCF-4CC5-8B34-56FDD63FB88F}" type="datetime1">
              <a:rPr lang="fr-CA" smtClean="0"/>
              <a:t>2025-04-15</a:t>
            </a:fld>
            <a:endParaRPr lang="fr-CA"/>
          </a:p>
        </p:txBody>
      </p:sp>
      <p:sp>
        <p:nvSpPr>
          <p:cNvPr id="5" name="Espace réservé du pied de page 4"/>
          <p:cNvSpPr>
            <a:spLocks noGrp="1"/>
          </p:cNvSpPr>
          <p:nvPr>
            <p:ph type="ftr" sz="quarter" idx="11"/>
          </p:nvPr>
        </p:nvSpPr>
        <p:spPr/>
        <p:txBody>
          <a:bodyPr/>
          <a:lstStyle/>
          <a:p>
            <a:r>
              <a:rPr lang="fr-CA"/>
              <a:t>Février 2025</a:t>
            </a:r>
          </a:p>
        </p:txBody>
      </p:sp>
      <p:sp>
        <p:nvSpPr>
          <p:cNvPr id="6" name="Espace réservé du numéro de diapositive 5"/>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181145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121D5094-D1B8-49D6-81A6-F4AA7F68AED1}" type="datetime1">
              <a:rPr lang="fr-CA" smtClean="0"/>
              <a:t>2025-04-15</a:t>
            </a:fld>
            <a:endParaRPr lang="fr-CA"/>
          </a:p>
        </p:txBody>
      </p:sp>
      <p:sp>
        <p:nvSpPr>
          <p:cNvPr id="5" name="Espace réservé du pied de page 4"/>
          <p:cNvSpPr>
            <a:spLocks noGrp="1"/>
          </p:cNvSpPr>
          <p:nvPr>
            <p:ph type="ftr" sz="quarter" idx="11"/>
          </p:nvPr>
        </p:nvSpPr>
        <p:spPr/>
        <p:txBody>
          <a:bodyPr/>
          <a:lstStyle/>
          <a:p>
            <a:r>
              <a:rPr lang="fr-CA"/>
              <a:t>Février 2025</a:t>
            </a:r>
          </a:p>
        </p:txBody>
      </p:sp>
      <p:sp>
        <p:nvSpPr>
          <p:cNvPr id="6" name="Espace réservé du numéro de diapositive 5"/>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1020879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p:cNvSpPr>
            <a:spLocks noGrp="1"/>
          </p:cNvSpPr>
          <p:nvPr>
            <p:ph type="dt" sz="half" idx="10"/>
          </p:nvPr>
        </p:nvSpPr>
        <p:spPr/>
        <p:txBody>
          <a:bodyPr/>
          <a:lstStyle/>
          <a:p>
            <a:fld id="{C5015AC5-6517-4A15-9C5B-E1066E1B2FB6}" type="datetime1">
              <a:rPr lang="fr-CA" smtClean="0"/>
              <a:t>2025-04-15</a:t>
            </a:fld>
            <a:endParaRPr lang="fr-CA"/>
          </a:p>
        </p:txBody>
      </p:sp>
      <p:sp>
        <p:nvSpPr>
          <p:cNvPr id="6" name="Espace réservé du pied de page 5"/>
          <p:cNvSpPr>
            <a:spLocks noGrp="1"/>
          </p:cNvSpPr>
          <p:nvPr>
            <p:ph type="ftr" sz="quarter" idx="11"/>
          </p:nvPr>
        </p:nvSpPr>
        <p:spPr/>
        <p:txBody>
          <a:bodyPr/>
          <a:lstStyle/>
          <a:p>
            <a:r>
              <a:rPr lang="fr-CA"/>
              <a:t>Février 2025</a:t>
            </a:r>
          </a:p>
        </p:txBody>
      </p:sp>
      <p:sp>
        <p:nvSpPr>
          <p:cNvPr id="7" name="Espace réservé du numéro de diapositive 6"/>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1043404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p:cNvSpPr>
            <a:spLocks noGrp="1"/>
          </p:cNvSpPr>
          <p:nvPr>
            <p:ph type="dt" sz="half" idx="10"/>
          </p:nvPr>
        </p:nvSpPr>
        <p:spPr/>
        <p:txBody>
          <a:bodyPr/>
          <a:lstStyle/>
          <a:p>
            <a:fld id="{0BF42D9E-10F2-41AF-B86E-9B1FE9B3C53F}" type="datetime1">
              <a:rPr lang="fr-CA" smtClean="0"/>
              <a:t>2025-04-15</a:t>
            </a:fld>
            <a:endParaRPr lang="fr-CA"/>
          </a:p>
        </p:txBody>
      </p:sp>
      <p:sp>
        <p:nvSpPr>
          <p:cNvPr id="8" name="Espace réservé du pied de page 7"/>
          <p:cNvSpPr>
            <a:spLocks noGrp="1"/>
          </p:cNvSpPr>
          <p:nvPr>
            <p:ph type="ftr" sz="quarter" idx="11"/>
          </p:nvPr>
        </p:nvSpPr>
        <p:spPr/>
        <p:txBody>
          <a:bodyPr/>
          <a:lstStyle/>
          <a:p>
            <a:r>
              <a:rPr lang="fr-CA"/>
              <a:t>Février 2025</a:t>
            </a:r>
          </a:p>
        </p:txBody>
      </p:sp>
      <p:sp>
        <p:nvSpPr>
          <p:cNvPr id="9" name="Espace réservé du numéro de diapositive 8"/>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2811913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A"/>
          </a:p>
        </p:txBody>
      </p:sp>
      <p:sp>
        <p:nvSpPr>
          <p:cNvPr id="3" name="Espace réservé de la date 2"/>
          <p:cNvSpPr>
            <a:spLocks noGrp="1"/>
          </p:cNvSpPr>
          <p:nvPr>
            <p:ph type="dt" sz="half" idx="10"/>
          </p:nvPr>
        </p:nvSpPr>
        <p:spPr/>
        <p:txBody>
          <a:bodyPr/>
          <a:lstStyle/>
          <a:p>
            <a:fld id="{8A8ED6CA-5580-4BBF-A48E-6B71301D05FC}" type="datetime1">
              <a:rPr lang="fr-CA" smtClean="0"/>
              <a:t>2025-04-15</a:t>
            </a:fld>
            <a:endParaRPr lang="fr-CA"/>
          </a:p>
        </p:txBody>
      </p:sp>
      <p:sp>
        <p:nvSpPr>
          <p:cNvPr id="4" name="Espace réservé du pied de page 3"/>
          <p:cNvSpPr>
            <a:spLocks noGrp="1"/>
          </p:cNvSpPr>
          <p:nvPr>
            <p:ph type="ftr" sz="quarter" idx="11"/>
          </p:nvPr>
        </p:nvSpPr>
        <p:spPr/>
        <p:txBody>
          <a:bodyPr/>
          <a:lstStyle/>
          <a:p>
            <a:r>
              <a:rPr lang="fr-CA"/>
              <a:t>Février 2025</a:t>
            </a:r>
          </a:p>
        </p:txBody>
      </p:sp>
      <p:sp>
        <p:nvSpPr>
          <p:cNvPr id="5" name="Espace réservé du numéro de diapositive 4"/>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189543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75968C0-1B59-4925-88C0-8376A3D907E4}" type="datetime1">
              <a:rPr lang="fr-CA" smtClean="0"/>
              <a:t>2025-04-15</a:t>
            </a:fld>
            <a:endParaRPr lang="fr-CA"/>
          </a:p>
        </p:txBody>
      </p:sp>
      <p:sp>
        <p:nvSpPr>
          <p:cNvPr id="3" name="Espace réservé du pied de page 2"/>
          <p:cNvSpPr>
            <a:spLocks noGrp="1"/>
          </p:cNvSpPr>
          <p:nvPr>
            <p:ph type="ftr" sz="quarter" idx="11"/>
          </p:nvPr>
        </p:nvSpPr>
        <p:spPr/>
        <p:txBody>
          <a:bodyPr/>
          <a:lstStyle/>
          <a:p>
            <a:r>
              <a:rPr lang="fr-CA"/>
              <a:t>Février 2025</a:t>
            </a:r>
          </a:p>
        </p:txBody>
      </p:sp>
      <p:sp>
        <p:nvSpPr>
          <p:cNvPr id="4" name="Espace réservé du numéro de diapositive 3"/>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1487213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DAF2AE5-A7FA-4B7A-859A-ABF84952E62A}" type="datetime1">
              <a:rPr lang="fr-CA" smtClean="0"/>
              <a:t>2025-04-15</a:t>
            </a:fld>
            <a:endParaRPr lang="fr-CA"/>
          </a:p>
        </p:txBody>
      </p:sp>
      <p:sp>
        <p:nvSpPr>
          <p:cNvPr id="6" name="Espace réservé du pied de page 5"/>
          <p:cNvSpPr>
            <a:spLocks noGrp="1"/>
          </p:cNvSpPr>
          <p:nvPr>
            <p:ph type="ftr" sz="quarter" idx="11"/>
          </p:nvPr>
        </p:nvSpPr>
        <p:spPr/>
        <p:txBody>
          <a:bodyPr/>
          <a:lstStyle/>
          <a:p>
            <a:r>
              <a:rPr lang="fr-CA"/>
              <a:t>Février 2025</a:t>
            </a:r>
          </a:p>
        </p:txBody>
      </p:sp>
      <p:sp>
        <p:nvSpPr>
          <p:cNvPr id="7" name="Espace réservé du numéro de diapositive 6"/>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1219510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FD1B408-9781-4E57-B67C-8F0C9FBF1565}" type="datetime1">
              <a:rPr lang="fr-CA" smtClean="0"/>
              <a:t>2025-04-15</a:t>
            </a:fld>
            <a:endParaRPr lang="fr-CA"/>
          </a:p>
        </p:txBody>
      </p:sp>
      <p:sp>
        <p:nvSpPr>
          <p:cNvPr id="6" name="Espace réservé du pied de page 5"/>
          <p:cNvSpPr>
            <a:spLocks noGrp="1"/>
          </p:cNvSpPr>
          <p:nvPr>
            <p:ph type="ftr" sz="quarter" idx="11"/>
          </p:nvPr>
        </p:nvSpPr>
        <p:spPr/>
        <p:txBody>
          <a:bodyPr/>
          <a:lstStyle/>
          <a:p>
            <a:r>
              <a:rPr lang="fr-CA"/>
              <a:t>Février 2025</a:t>
            </a:r>
          </a:p>
        </p:txBody>
      </p:sp>
      <p:sp>
        <p:nvSpPr>
          <p:cNvPr id="7" name="Espace réservé du numéro de diapositive 6"/>
          <p:cNvSpPr>
            <a:spLocks noGrp="1"/>
          </p:cNvSpPr>
          <p:nvPr>
            <p:ph type="sldNum" sz="quarter" idx="12"/>
          </p:nvPr>
        </p:nvSpPr>
        <p:spPr/>
        <p:txBody>
          <a:bodyPr/>
          <a:lstStyle/>
          <a:p>
            <a:fld id="{57B58664-301C-4792-96C7-DE7C121F832F}" type="slidenum">
              <a:rPr lang="fr-CA" smtClean="0"/>
              <a:t>‹#›</a:t>
            </a:fld>
            <a:endParaRPr lang="fr-CA"/>
          </a:p>
        </p:txBody>
      </p:sp>
    </p:spTree>
    <p:extLst>
      <p:ext uri="{BB962C8B-B14F-4D97-AF65-F5344CB8AC3E}">
        <p14:creationId xmlns:p14="http://schemas.microsoft.com/office/powerpoint/2010/main" val="2319146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444F4-3E25-444E-9E68-499E03D34FA3}" type="datetime1">
              <a:rPr lang="fr-CA" smtClean="0"/>
              <a:t>2025-04-15</a:t>
            </a:fld>
            <a:endParaRPr lang="fr-CA"/>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A"/>
              <a:t>Février 2025</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B58664-301C-4792-96C7-DE7C121F832F}" type="slidenum">
              <a:rPr lang="fr-CA" smtClean="0"/>
              <a:t>‹#›</a:t>
            </a:fld>
            <a:endParaRPr lang="fr-CA"/>
          </a:p>
        </p:txBody>
      </p:sp>
    </p:spTree>
    <p:extLst>
      <p:ext uri="{BB962C8B-B14F-4D97-AF65-F5344CB8AC3E}">
        <p14:creationId xmlns:p14="http://schemas.microsoft.com/office/powerpoint/2010/main" val="877888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hyperlink" Target="http://www.aideauxetudiants.gnb.ca/" TargetMode="Externa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slideLayout" Target="../slideLayouts/slideLayout2.xml"/><Relationship Id="rId5" Type="http://schemas.openxmlformats.org/officeDocument/2006/relationships/tags" Target="../tags/tag41.xml"/><Relationship Id="rId4" Type="http://schemas.openxmlformats.org/officeDocument/2006/relationships/tags" Target="../tags/tag40.xml"/></Relationships>
</file>

<file path=ppt/slides/_rels/slide11.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slideLayout" Target="../slideLayouts/slideLayout2.xml"/><Relationship Id="rId4" Type="http://schemas.openxmlformats.org/officeDocument/2006/relationships/tags" Target="../tags/tag45.xml"/></Relationships>
</file>

<file path=ppt/slides/_rels/slide12.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hyperlink" Target="https://www2.gnb.ca/content/dam/gnb/Departments/petl-epft/PDF/SFS/csg-dse-f.pdf?random=1673456260021" TargetMode="Externa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49.xml"/></Relationships>
</file>

<file path=ppt/slides/_rels/slide13.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Layout" Target="../slideLayouts/slideLayout2.xml"/><Relationship Id="rId5" Type="http://schemas.openxmlformats.org/officeDocument/2006/relationships/tags" Target="../tags/tag54.xml"/><Relationship Id="rId4" Type="http://schemas.openxmlformats.org/officeDocument/2006/relationships/tags" Target="../tags/tag5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slideLayout" Target="../slideLayouts/slideLayout2.xml"/><Relationship Id="rId4" Type="http://schemas.openxmlformats.org/officeDocument/2006/relationships/tags" Target="../tags/tag16.xml"/></Relationships>
</file>

<file path=ppt/slides/_rels/slide6.xml.rels><?xml version="1.0" encoding="UTF-8" standalone="yes"?>
<Relationships xmlns="http://schemas.openxmlformats.org/package/2006/relationships"><Relationship Id="rId8" Type="http://schemas.openxmlformats.org/officeDocument/2006/relationships/hyperlink" Target="https://www2.gnb.ca/content/gnb/fr/services/services_renderer.17056.html#serviceLocation" TargetMode="External"/><Relationship Id="rId3" Type="http://schemas.openxmlformats.org/officeDocument/2006/relationships/tags" Target="../tags/tag19.xml"/><Relationship Id="rId7"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s>
</file>

<file path=ppt/slides/_rels/slide7.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slideLayout" Target="../slideLayouts/slideLayout2.xml"/><Relationship Id="rId4" Type="http://schemas.openxmlformats.org/officeDocument/2006/relationships/tags" Target="../tags/tag26.xml"/></Relationships>
</file>

<file path=ppt/slides/_rels/slide8.xml.rels><?xml version="1.0" encoding="UTF-8" standalone="yes"?>
<Relationships xmlns="http://schemas.openxmlformats.org/package/2006/relationships"><Relationship Id="rId8" Type="http://schemas.openxmlformats.org/officeDocument/2006/relationships/hyperlink" Target="https://chha.ca/scholarships/" TargetMode="External"/><Relationship Id="rId3" Type="http://schemas.openxmlformats.org/officeDocument/2006/relationships/tags" Target="../tags/tag29.xml"/><Relationship Id="rId7" Type="http://schemas.openxmlformats.org/officeDocument/2006/relationships/hyperlink" Target="https://apsea.ca/families-students/scholarships-and-financial-aid" TargetMode="Externa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2.xml"/><Relationship Id="rId11" Type="http://schemas.openxmlformats.org/officeDocument/2006/relationships/hyperlink" Target="https://www.cochlear.com/us/en/home/ongoing-care-and-support/connect-with-us/scholarships?utm_source=marketo&amp;utm_medium=email&amp;utm_campaign=en-r_all_rst_bau_cochlearfam&amp;utm_content=rst_cf-news-march-2022-scholarship0322&amp;mkt_tok=MDg3LUtZRC0yMzgAAAGEudJ8xVXgfX78T0YM8Cq6Xnh0dJfGTCvfIbcXXsmodrD27evYadDrUOIkktZmk5zQqedoudCxvx2XBIwx8cag7X8gNOJ_SpI1gE5aJfEdA80uXg" TargetMode="External"/><Relationship Id="rId5" Type="http://schemas.openxmlformats.org/officeDocument/2006/relationships/tags" Target="../tags/tag31.xml"/><Relationship Id="rId10" Type="http://schemas.openxmlformats.org/officeDocument/2006/relationships/hyperlink" Target="https://www.banqueducanada.ca/carrieres/bourses-etudes/#bourses-generales" TargetMode="External"/><Relationship Id="rId4" Type="http://schemas.openxmlformats.org/officeDocument/2006/relationships/tags" Target="../tags/tag30.xml"/><Relationship Id="rId9" Type="http://schemas.openxmlformats.org/officeDocument/2006/relationships/hyperlink" Target="https://www.chs.ca/fr/scholarship-program" TargetMode="External"/></Relationships>
</file>

<file path=ppt/slides/_rels/slide9.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Layout" Target="../slideLayouts/slideLayout2.xml"/><Relationship Id="rId5" Type="http://schemas.openxmlformats.org/officeDocument/2006/relationships/tags" Target="../tags/tag36.xml"/><Relationship Id="rId4" Type="http://schemas.openxmlformats.org/officeDocument/2006/relationships/tags" Target="../tags/tag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1524000" y="198661"/>
            <a:ext cx="9144000" cy="2387600"/>
          </a:xfrm>
        </p:spPr>
        <p:txBody>
          <a:bodyPr>
            <a:normAutofit fontScale="90000"/>
          </a:bodyPr>
          <a:lstStyle/>
          <a:p>
            <a:r>
              <a:rPr lang="fr-CA"/>
              <a:t>Guide pour élèves </a:t>
            </a:r>
            <a:br>
              <a:rPr lang="fr-CA"/>
            </a:br>
            <a:r>
              <a:rPr lang="fr-CA"/>
              <a:t>de la 12</a:t>
            </a:r>
            <a:r>
              <a:rPr lang="fr-CA" baseline="30000"/>
              <a:t>e</a:t>
            </a:r>
            <a:r>
              <a:rPr lang="fr-CA"/>
              <a:t> année ayant une perte auditive</a:t>
            </a:r>
          </a:p>
        </p:txBody>
      </p:sp>
      <p:sp>
        <p:nvSpPr>
          <p:cNvPr id="3" name="Sous-titre 2"/>
          <p:cNvSpPr>
            <a:spLocks noGrp="1"/>
          </p:cNvSpPr>
          <p:nvPr>
            <p:ph type="subTitle" idx="1"/>
            <p:custDataLst>
              <p:tags r:id="rId2"/>
            </p:custDataLst>
          </p:nvPr>
        </p:nvSpPr>
        <p:spPr>
          <a:xfrm>
            <a:off x="1179872" y="4366923"/>
            <a:ext cx="10766323" cy="2387600"/>
          </a:xfrm>
        </p:spPr>
        <p:txBody>
          <a:bodyPr>
            <a:normAutofit/>
          </a:bodyPr>
          <a:lstStyle/>
          <a:p>
            <a:pPr algn="l"/>
            <a:r>
              <a:rPr lang="fr-CA" b="1" i="1"/>
              <a:t>Note:  </a:t>
            </a:r>
            <a:r>
              <a:rPr lang="fr-CA"/>
              <a:t>Ceci est un guide pour avoir une vue d’ensemble des bourses et services disponibles pour le marché du travail ou les études postsecondaires. Les grandes lignes sont incluses. Il est fortement suggéré de lire l’information sur les sites web inclus dans ce document puisqu’ils offrent de l’information plus détaillée. De plus, il peut y avoir des changements d’une année à l’autre. </a:t>
            </a:r>
          </a:p>
          <a:p>
            <a:pPr algn="l"/>
            <a:endParaRPr lang="fr-CA"/>
          </a:p>
        </p:txBody>
      </p:sp>
      <p:sp>
        <p:nvSpPr>
          <p:cNvPr id="4" name="Sous-titre 2">
            <a:extLst>
              <a:ext uri="{FF2B5EF4-FFF2-40B4-BE49-F238E27FC236}">
                <a16:creationId xmlns:a16="http://schemas.microsoft.com/office/drawing/2014/main" id="{78EE13B4-2BEB-4456-BE6E-C6F329A276BD}"/>
              </a:ext>
            </a:extLst>
          </p:cNvPr>
          <p:cNvSpPr txBox="1">
            <a:spLocks/>
          </p:cNvSpPr>
          <p:nvPr>
            <p:custDataLst>
              <p:tags r:id="rId3"/>
            </p:custDataLst>
          </p:nvPr>
        </p:nvSpPr>
        <p:spPr>
          <a:xfrm>
            <a:off x="1524000" y="3200399"/>
            <a:ext cx="9419303" cy="852647"/>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CA"/>
              <a:t>Service aux élèves ayant une perte auditive du Nouveau-Brunswick</a:t>
            </a:r>
          </a:p>
          <a:p>
            <a:endParaRPr lang="fr-CA"/>
          </a:p>
        </p:txBody>
      </p:sp>
      <p:sp>
        <p:nvSpPr>
          <p:cNvPr id="5" name="Espace réservé du pied de page 4">
            <a:extLst>
              <a:ext uri="{FF2B5EF4-FFF2-40B4-BE49-F238E27FC236}">
                <a16:creationId xmlns:a16="http://schemas.microsoft.com/office/drawing/2014/main" id="{3C387719-FC06-8C87-D97B-527A6344A668}"/>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4014351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428711" y="593715"/>
            <a:ext cx="7472780" cy="5670567"/>
          </a:xfrm>
        </p:spPr>
        <p:txBody>
          <a:bodyPr vert="horz" lIns="91440" tIns="45720" rIns="91440" bIns="45720" rtlCol="0" anchor="t">
            <a:normAutofit/>
          </a:bodyPr>
          <a:lstStyle/>
          <a:p>
            <a:r>
              <a:rPr lang="fr-CA" sz="1600" b="1" u="sng"/>
              <a:t>Le guide d’information et les formulaire</a:t>
            </a:r>
            <a:r>
              <a:rPr lang="fr-CA" sz="1600" b="1"/>
              <a:t>s:  </a:t>
            </a:r>
            <a:r>
              <a:rPr lang="fr-CA" sz="1600">
                <a:hlinkClick r:id="rId7"/>
              </a:rPr>
              <a:t>www.aideauxetudiants.gnb.ca</a:t>
            </a:r>
            <a:r>
              <a:rPr lang="fr-CA" sz="1600"/>
              <a:t>   </a:t>
            </a:r>
          </a:p>
          <a:p>
            <a:endParaRPr lang="fr-CA" sz="1600" b="1" u="sng"/>
          </a:p>
          <a:p>
            <a:r>
              <a:rPr lang="fr-CA" sz="1600" b="1" u="sng"/>
              <a:t>Remplir le formulaire </a:t>
            </a:r>
            <a:r>
              <a:rPr lang="fr-CA" sz="1600" b="1" u="sng">
                <a:solidFill>
                  <a:srgbClr val="7030A0"/>
                </a:solidFill>
              </a:rPr>
              <a:t> Vérification de l’invalidité</a:t>
            </a:r>
            <a:r>
              <a:rPr lang="fr-CA" sz="1600" b="1" u="sng"/>
              <a:t>:</a:t>
            </a:r>
          </a:p>
          <a:p>
            <a:pPr marL="0" indent="0">
              <a:buNone/>
            </a:pPr>
            <a:endParaRPr lang="fr-CA" sz="1600"/>
          </a:p>
          <a:p>
            <a:r>
              <a:rPr lang="fr-CA" sz="1600" b="1" u="sng"/>
              <a:t>Faire la demande pour un prêt</a:t>
            </a:r>
            <a:endParaRPr lang="fr-CA" sz="1600" b="1" u="sng">
              <a:cs typeface="Calibri" panose="020F0502020204030204"/>
            </a:endParaRPr>
          </a:p>
          <a:p>
            <a:pPr lvl="1"/>
            <a:r>
              <a:rPr lang="fr-CA" sz="1600">
                <a:solidFill>
                  <a:srgbClr val="0D0D0D"/>
                </a:solidFill>
                <a:ea typeface="Times New Roman"/>
              </a:rPr>
              <a:t>Être accepté pour un prêt d’études canadien d’au moins 1 $ est un critère pour être éligible pour cette bourse. </a:t>
            </a:r>
          </a:p>
          <a:p>
            <a:r>
              <a:rPr lang="fr-CA" sz="1600" b="1" u="sng"/>
              <a:t>Téléverser le formulaire </a:t>
            </a:r>
            <a:r>
              <a:rPr lang="fr-CA" sz="1600" b="1" u="sng">
                <a:solidFill>
                  <a:srgbClr val="7030A0"/>
                </a:solidFill>
              </a:rPr>
              <a:t>Vérification de l’invalidité</a:t>
            </a:r>
            <a:r>
              <a:rPr lang="fr-CA" sz="1600" b="1" u="sng"/>
              <a:t> dans la demande de prêt et bourse en ligne.</a:t>
            </a:r>
          </a:p>
          <a:p>
            <a:r>
              <a:rPr lang="fr-CA" sz="1600"/>
              <a:t>Note: Il n’y a pas de formulaire pour cette bourse, il suffit d’indiquer que vous avez une invalidité permanente dans la demande de prêt et y téléverser le formulaire de vérification de l’invalidité. Vous pouvez faire cette demande chaque année d’étude.</a:t>
            </a:r>
          </a:p>
          <a:p>
            <a:endParaRPr lang="fr-CA" sz="1600">
              <a:cs typeface="Calibri"/>
            </a:endParaRPr>
          </a:p>
        </p:txBody>
      </p:sp>
      <p:sp>
        <p:nvSpPr>
          <p:cNvPr id="6" name="Rectangle à coins arrondis 4">
            <a:extLst>
              <a:ext uri="{FF2B5EF4-FFF2-40B4-BE49-F238E27FC236}">
                <a16:creationId xmlns:a16="http://schemas.microsoft.com/office/drawing/2014/main" id="{D77BB166-5D15-4AFF-91F5-F364F964A5AA}"/>
              </a:ext>
            </a:extLst>
          </p:cNvPr>
          <p:cNvSpPr/>
          <p:nvPr>
            <p:custDataLst>
              <p:tags r:id="rId2"/>
            </p:custDataLst>
          </p:nvPr>
        </p:nvSpPr>
        <p:spPr>
          <a:xfrm>
            <a:off x="157159" y="151327"/>
            <a:ext cx="4134120" cy="655534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3600" b="1"/>
              <a:t>2 </a:t>
            </a:r>
          </a:p>
          <a:p>
            <a:pPr algn="ctr"/>
            <a:r>
              <a:rPr lang="fr-CA"/>
              <a:t>(mai ou juin)</a:t>
            </a:r>
          </a:p>
          <a:p>
            <a:pPr algn="ctr"/>
            <a:r>
              <a:rPr lang="fr-CA" sz="2400"/>
              <a:t>Prêts étudiants et </a:t>
            </a:r>
            <a:r>
              <a:rPr lang="fr-CA" sz="2400" u="sng"/>
              <a:t>Bourse</a:t>
            </a:r>
            <a:r>
              <a:rPr lang="fr-CA" sz="2400"/>
              <a:t> canadienne pour étudiants ayant une invalidité permanente </a:t>
            </a:r>
          </a:p>
          <a:p>
            <a:pPr algn="ctr"/>
            <a:endParaRPr lang="fr-CA" sz="2400"/>
          </a:p>
          <a:p>
            <a:pPr algn="ctr"/>
            <a:r>
              <a:rPr lang="fr-CA" b="1" u="sng"/>
              <a:t>Total : 2800$/année*</a:t>
            </a:r>
          </a:p>
          <a:p>
            <a:pPr algn="ctr"/>
            <a:r>
              <a:rPr lang="fr-CA" sz="1400"/>
              <a:t>(*Le montant est sujet à changement chaque année.)</a:t>
            </a:r>
          </a:p>
          <a:p>
            <a:pPr algn="ctr"/>
            <a:endParaRPr lang="fr-CA"/>
          </a:p>
          <a:p>
            <a:pPr algn="ctr"/>
            <a:endParaRPr lang="fr-CA"/>
          </a:p>
          <a:p>
            <a:pPr algn="ctr"/>
            <a:r>
              <a:rPr lang="fr-CA" sz="1400"/>
              <a:t>L’objectif de cette Bourse est de réduire le besoin en prêt d’études canadien. (besoins personnels, nourriture, manuels, logement, etc.)</a:t>
            </a:r>
            <a:endParaRPr lang="en-CA" sz="1400"/>
          </a:p>
          <a:p>
            <a:pPr algn="ctr"/>
            <a:endParaRPr lang="fr-CA"/>
          </a:p>
          <a:p>
            <a:pPr algn="ctr"/>
            <a:endParaRPr lang="fr-CA"/>
          </a:p>
          <a:p>
            <a:pPr algn="ctr"/>
            <a:r>
              <a:rPr lang="fr-CA"/>
              <a:t>***La demande du prêt étudiant et de cette bourse se fait en même temps.</a:t>
            </a:r>
          </a:p>
          <a:p>
            <a:pPr algn="ctr"/>
            <a:endParaRPr lang="fr-CA"/>
          </a:p>
        </p:txBody>
      </p:sp>
      <p:sp>
        <p:nvSpPr>
          <p:cNvPr id="2" name="Rectangle : coins arrondis 1">
            <a:extLst>
              <a:ext uri="{FF2B5EF4-FFF2-40B4-BE49-F238E27FC236}">
                <a16:creationId xmlns:a16="http://schemas.microsoft.com/office/drawing/2014/main" id="{C0A83B3D-3A95-C9AE-43F8-9ED6A6B035B4}"/>
              </a:ext>
            </a:extLst>
          </p:cNvPr>
          <p:cNvSpPr/>
          <p:nvPr>
            <p:custDataLst>
              <p:tags r:id="rId3"/>
            </p:custDataLst>
          </p:nvPr>
        </p:nvSpPr>
        <p:spPr>
          <a:xfrm>
            <a:off x="4827007" y="1606608"/>
            <a:ext cx="5194448" cy="36073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fr-CA" sz="1600">
                <a:solidFill>
                  <a:schemeClr val="tx1"/>
                </a:solidFill>
              </a:rPr>
              <a:t>À remplir par l’apprenant et par un(e) audiologiste.</a:t>
            </a:r>
          </a:p>
        </p:txBody>
      </p:sp>
      <p:sp>
        <p:nvSpPr>
          <p:cNvPr id="5" name="Rectangle : coins arrondis 4">
            <a:extLst>
              <a:ext uri="{FF2B5EF4-FFF2-40B4-BE49-F238E27FC236}">
                <a16:creationId xmlns:a16="http://schemas.microsoft.com/office/drawing/2014/main" id="{7B0F8E4D-E278-4360-338E-10B8C0926CBE}"/>
              </a:ext>
            </a:extLst>
          </p:cNvPr>
          <p:cNvSpPr/>
          <p:nvPr>
            <p:custDataLst>
              <p:tags r:id="rId4"/>
            </p:custDataLst>
          </p:nvPr>
        </p:nvSpPr>
        <p:spPr>
          <a:xfrm>
            <a:off x="5641368" y="4300436"/>
            <a:ext cx="6260123" cy="249489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a:solidFill>
                  <a:schemeClr val="tx1"/>
                </a:solidFill>
              </a:rPr>
              <a:t>Procédure</a:t>
            </a:r>
          </a:p>
          <a:p>
            <a:pPr marL="342900" indent="-342900">
              <a:buAutoNum type="arabicPeriod"/>
            </a:pPr>
            <a:r>
              <a:rPr lang="fr-CA">
                <a:solidFill>
                  <a:schemeClr val="tx1"/>
                </a:solidFill>
              </a:rPr>
              <a:t>L’</a:t>
            </a:r>
            <a:r>
              <a:rPr lang="fr-CA" err="1">
                <a:solidFill>
                  <a:schemeClr val="tx1"/>
                </a:solidFill>
              </a:rPr>
              <a:t>enseignant.e</a:t>
            </a:r>
            <a:r>
              <a:rPr lang="fr-CA">
                <a:solidFill>
                  <a:schemeClr val="tx1"/>
                </a:solidFill>
              </a:rPr>
              <a:t> SEAPA donne l’information.</a:t>
            </a:r>
            <a:endParaRPr lang="fr-CA">
              <a:solidFill>
                <a:schemeClr val="tx1"/>
              </a:solidFill>
              <a:cs typeface="Calibri"/>
            </a:endParaRPr>
          </a:p>
          <a:p>
            <a:pPr marL="342900" indent="-342900">
              <a:buAutoNum type="arabicPeriod"/>
            </a:pPr>
            <a:r>
              <a:rPr lang="fr-CA">
                <a:solidFill>
                  <a:schemeClr val="tx1"/>
                </a:solidFill>
              </a:rPr>
              <a:t>L’</a:t>
            </a:r>
            <a:r>
              <a:rPr lang="fr-CA" err="1">
                <a:solidFill>
                  <a:schemeClr val="tx1"/>
                </a:solidFill>
              </a:rPr>
              <a:t>enseignant.e</a:t>
            </a:r>
            <a:r>
              <a:rPr lang="fr-CA">
                <a:solidFill>
                  <a:schemeClr val="tx1"/>
                </a:solidFill>
              </a:rPr>
              <a:t> SEAPA discute des besoins en accommodement (équipement et services) et envoie les informations à l’audiologiste pour l'aider à remplir le  formulaire </a:t>
            </a:r>
            <a:r>
              <a:rPr lang="fr-CA">
                <a:solidFill>
                  <a:srgbClr val="7030A0"/>
                </a:solidFill>
              </a:rPr>
              <a:t>Vérification de l’invalidité</a:t>
            </a:r>
            <a:r>
              <a:rPr lang="fr-CA">
                <a:solidFill>
                  <a:schemeClr val="tx1"/>
                </a:solidFill>
              </a:rPr>
              <a:t>.</a:t>
            </a:r>
            <a:endParaRPr lang="fr-CA">
              <a:solidFill>
                <a:schemeClr val="tx1"/>
              </a:solidFill>
              <a:cs typeface="Calibri"/>
            </a:endParaRPr>
          </a:p>
          <a:p>
            <a:pPr marL="342900" indent="-342900">
              <a:buAutoNum type="arabicPeriod"/>
            </a:pPr>
            <a:r>
              <a:rPr lang="fr-CA">
                <a:solidFill>
                  <a:schemeClr val="tx1"/>
                </a:solidFill>
              </a:rPr>
              <a:t>L’</a:t>
            </a:r>
            <a:r>
              <a:rPr lang="fr-CA" err="1">
                <a:solidFill>
                  <a:schemeClr val="tx1"/>
                </a:solidFill>
              </a:rPr>
              <a:t>enseignant.e</a:t>
            </a:r>
            <a:r>
              <a:rPr lang="fr-CA">
                <a:solidFill>
                  <a:schemeClr val="tx1"/>
                </a:solidFill>
              </a:rPr>
              <a:t> SEAPA avise l’apprenant lorsque les formulaires sont disponibles.</a:t>
            </a:r>
            <a:endParaRPr lang="fr-CA">
              <a:solidFill>
                <a:schemeClr val="tx1"/>
              </a:solidFill>
              <a:cs typeface="Calibri"/>
            </a:endParaRPr>
          </a:p>
          <a:p>
            <a:pPr marL="342900" indent="-342900">
              <a:buAutoNum type="arabicPeriod"/>
            </a:pPr>
            <a:r>
              <a:rPr lang="fr-CA">
                <a:solidFill>
                  <a:schemeClr val="tx1"/>
                </a:solidFill>
              </a:rPr>
              <a:t>L’apprenant est responsable de faire les démarches. </a:t>
            </a:r>
            <a:endParaRPr lang="fr-CA">
              <a:solidFill>
                <a:schemeClr val="tx1"/>
              </a:solidFill>
              <a:cs typeface="Calibri"/>
            </a:endParaRPr>
          </a:p>
        </p:txBody>
      </p:sp>
      <p:sp>
        <p:nvSpPr>
          <p:cNvPr id="4" name="Rectangle 3">
            <a:extLst>
              <a:ext uri="{FF2B5EF4-FFF2-40B4-BE49-F238E27FC236}">
                <a16:creationId xmlns:a16="http://schemas.microsoft.com/office/drawing/2014/main" id="{4DCC8F9F-A497-E200-D309-1419B5A039D0}"/>
              </a:ext>
            </a:extLst>
          </p:cNvPr>
          <p:cNvSpPr/>
          <p:nvPr>
            <p:custDataLst>
              <p:tags r:id="rId5"/>
            </p:custDataLst>
          </p:nvPr>
        </p:nvSpPr>
        <p:spPr>
          <a:xfrm>
            <a:off x="10374853" y="62670"/>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7" name="Espace réservé du pied de page 6">
            <a:extLst>
              <a:ext uri="{FF2B5EF4-FFF2-40B4-BE49-F238E27FC236}">
                <a16:creationId xmlns:a16="http://schemas.microsoft.com/office/drawing/2014/main" id="{1CCB3F9D-D6BD-61C7-CE9D-6E6514F793EA}"/>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279639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452243" y="531955"/>
            <a:ext cx="7166112" cy="2191783"/>
          </a:xfrm>
        </p:spPr>
        <p:txBody>
          <a:bodyPr vert="horz" lIns="91440" tIns="45720" rIns="91440" bIns="45720" rtlCol="0" anchor="t">
            <a:normAutofit fontScale="85000" lnSpcReduction="20000"/>
          </a:bodyPr>
          <a:lstStyle/>
          <a:p>
            <a:endParaRPr lang="fr-CA" sz="1600"/>
          </a:p>
          <a:p>
            <a:r>
              <a:rPr lang="fr-CA" sz="1900"/>
              <a:t>Il est important de réfléchir sur les besoins en équipement et services même si ce n’est pas l’objectif de cette bourse. Il faut inscrire cette information sur le formulaire </a:t>
            </a:r>
            <a:r>
              <a:rPr lang="fr-CA" sz="1900">
                <a:solidFill>
                  <a:srgbClr val="7030A0"/>
                </a:solidFill>
              </a:rPr>
              <a:t>Vérification de l’invalidité</a:t>
            </a:r>
            <a:r>
              <a:rPr lang="fr-CA" sz="1900"/>
              <a:t> à cette étape pour que ce soit utilisé à la prochaine étape, celle de la subvention pour l’achat d’équipement et de services pour étudiants ayant une incapacité permanente.</a:t>
            </a:r>
          </a:p>
          <a:p>
            <a:endParaRPr lang="fr-CA" sz="1900"/>
          </a:p>
          <a:p>
            <a:r>
              <a:rPr lang="fr-CA" sz="1900"/>
              <a:t>Voici une liste d’équipements et de services qui peuvent être utiles pour les études postsecondaires</a:t>
            </a:r>
            <a:r>
              <a:rPr lang="fr-CA" sz="1600"/>
              <a:t>:</a:t>
            </a:r>
          </a:p>
        </p:txBody>
      </p:sp>
      <p:sp>
        <p:nvSpPr>
          <p:cNvPr id="4" name="Rectangle à coins arrondis 4">
            <a:extLst>
              <a:ext uri="{FF2B5EF4-FFF2-40B4-BE49-F238E27FC236}">
                <a16:creationId xmlns:a16="http://schemas.microsoft.com/office/drawing/2014/main" id="{3413B742-66C1-40BC-87DB-F6C19243F89B}"/>
              </a:ext>
            </a:extLst>
          </p:cNvPr>
          <p:cNvSpPr/>
          <p:nvPr>
            <p:custDataLst>
              <p:tags r:id="rId2"/>
            </p:custDataLst>
          </p:nvPr>
        </p:nvSpPr>
        <p:spPr>
          <a:xfrm>
            <a:off x="178694" y="151327"/>
            <a:ext cx="4134120" cy="655534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4000" b="1"/>
              <a:t>2 </a:t>
            </a:r>
          </a:p>
          <a:p>
            <a:pPr algn="ctr"/>
            <a:r>
              <a:rPr lang="fr-CA"/>
              <a:t>(mai ou juin)</a:t>
            </a:r>
          </a:p>
          <a:p>
            <a:pPr algn="ctr"/>
            <a:r>
              <a:rPr lang="fr-CA" sz="2400"/>
              <a:t>Prêts étudiants et </a:t>
            </a:r>
            <a:r>
              <a:rPr lang="fr-CA" sz="2400" u="sng"/>
              <a:t>Bourse</a:t>
            </a:r>
            <a:r>
              <a:rPr lang="fr-CA" sz="2400"/>
              <a:t> canadienne pour étudiants ayant une invalidité permanente </a:t>
            </a:r>
          </a:p>
          <a:p>
            <a:pPr algn="ctr"/>
            <a:endParaRPr lang="fr-CA" sz="2800"/>
          </a:p>
          <a:p>
            <a:pPr algn="ctr"/>
            <a:r>
              <a:rPr lang="fr-CA" sz="1600" b="1" u="sng"/>
              <a:t>Total : 2800$/année*</a:t>
            </a:r>
          </a:p>
          <a:p>
            <a:pPr algn="ctr"/>
            <a:r>
              <a:rPr lang="fr-CA" sz="1600"/>
              <a:t>(*Le montant est sujet à changement)</a:t>
            </a:r>
          </a:p>
          <a:p>
            <a:pPr algn="ctr"/>
            <a:endParaRPr lang="fr-CA" sz="1600"/>
          </a:p>
          <a:p>
            <a:pPr algn="ctr"/>
            <a:endParaRPr lang="fr-CA" sz="1600"/>
          </a:p>
          <a:p>
            <a:pPr algn="ctr"/>
            <a:r>
              <a:rPr lang="fr-CA" sz="1400"/>
              <a:t>L’objectif de cette Bourse est de réduire le besoin en prêt d’études canadien. (besoins personnels, nourriture, manuels, logement, etc.)</a:t>
            </a:r>
            <a:endParaRPr lang="en-CA" sz="1400"/>
          </a:p>
          <a:p>
            <a:pPr algn="ctr"/>
            <a:endParaRPr lang="fr-CA" sz="1600"/>
          </a:p>
          <a:p>
            <a:pPr algn="ctr"/>
            <a:endParaRPr lang="fr-CA"/>
          </a:p>
          <a:p>
            <a:pPr algn="ctr"/>
            <a:r>
              <a:rPr lang="fr-CA"/>
              <a:t>***La demande du prêt étudiant et de cette bourse se fait en même temps.</a:t>
            </a:r>
          </a:p>
          <a:p>
            <a:pPr algn="ctr"/>
            <a:endParaRPr lang="fr-CA"/>
          </a:p>
        </p:txBody>
      </p:sp>
      <p:sp>
        <p:nvSpPr>
          <p:cNvPr id="2" name="ZoneTexte 1">
            <a:extLst>
              <a:ext uri="{FF2B5EF4-FFF2-40B4-BE49-F238E27FC236}">
                <a16:creationId xmlns:a16="http://schemas.microsoft.com/office/drawing/2014/main" id="{1DE5B7AA-4E6D-6CAC-A9F5-43B74CB49029}"/>
              </a:ext>
            </a:extLst>
          </p:cNvPr>
          <p:cNvSpPr txBox="1"/>
          <p:nvPr>
            <p:custDataLst>
              <p:tags r:id="rId3"/>
            </p:custDataLst>
          </p:nvPr>
        </p:nvSpPr>
        <p:spPr>
          <a:xfrm>
            <a:off x="4609612" y="2660074"/>
            <a:ext cx="6851374" cy="3293209"/>
          </a:xfrm>
          <a:prstGeom prst="rect">
            <a:avLst/>
          </a:prstGeom>
          <a:noFill/>
        </p:spPr>
        <p:txBody>
          <a:bodyPr wrap="square" lIns="91440" tIns="45720" rIns="91440" bIns="45720" numCol="2" rtlCol="0" anchor="t">
            <a:spAutoFit/>
          </a:bodyPr>
          <a:lstStyle/>
          <a:p>
            <a:pPr marL="742950" lvl="1" indent="-285750">
              <a:buFont typeface="Arial" panose="020B0604020202020204" pitchFamily="34" charset="0"/>
              <a:buChar char="•"/>
            </a:pPr>
            <a:r>
              <a:rPr lang="fr-CA" sz="1600"/>
              <a:t>Système personnel</a:t>
            </a:r>
          </a:p>
          <a:p>
            <a:pPr marL="742950" lvl="1" indent="-285750">
              <a:buFont typeface="Arial" panose="020B0604020202020204" pitchFamily="34" charset="0"/>
              <a:buChar char="•"/>
            </a:pPr>
            <a:r>
              <a:rPr lang="fr-CA" sz="1600"/>
              <a:t>Récepteurs</a:t>
            </a:r>
          </a:p>
          <a:p>
            <a:pPr marL="742950" lvl="1" indent="-285750">
              <a:buFont typeface="Arial" panose="020B0604020202020204" pitchFamily="34" charset="0"/>
              <a:buChar char="•"/>
            </a:pPr>
            <a:r>
              <a:rPr lang="fr-CA" sz="1600">
                <a:cs typeface="Calibri"/>
              </a:rPr>
              <a:t>Piles</a:t>
            </a:r>
          </a:p>
          <a:p>
            <a:pPr marL="742950" lvl="1" indent="-285750">
              <a:buFont typeface="Arial" panose="020B0604020202020204" pitchFamily="34" charset="0"/>
              <a:buChar char="•"/>
            </a:pPr>
            <a:r>
              <a:rPr lang="fr-CA" sz="1600"/>
              <a:t>Ordinateur portable ou tablette</a:t>
            </a:r>
            <a:endParaRPr lang="fr-CA" sz="1600">
              <a:cs typeface="Calibri"/>
            </a:endParaRPr>
          </a:p>
          <a:p>
            <a:pPr marL="742950" lvl="1" indent="-285750">
              <a:buFont typeface="Arial" panose="020B0604020202020204" pitchFamily="34" charset="0"/>
              <a:buChar char="•"/>
            </a:pPr>
            <a:r>
              <a:rPr lang="fr-CA" sz="1600"/>
              <a:t>Garantie</a:t>
            </a:r>
            <a:endParaRPr lang="fr-CA" sz="1600">
              <a:cs typeface="Calibri"/>
            </a:endParaRPr>
          </a:p>
          <a:p>
            <a:pPr marL="742950" lvl="1" indent="-285750">
              <a:buFont typeface="Arial" panose="020B0604020202020204" pitchFamily="34" charset="0"/>
              <a:buChar char="•"/>
            </a:pPr>
            <a:r>
              <a:rPr lang="fr-CA" sz="1600"/>
              <a:t>Sac pour portable ou étui pour tablette</a:t>
            </a:r>
            <a:endParaRPr lang="fr-CA" sz="1600">
              <a:cs typeface="Calibri"/>
            </a:endParaRPr>
          </a:p>
          <a:p>
            <a:pPr marL="742950" lvl="1" indent="-285750">
              <a:buFont typeface="Arial" panose="020B0604020202020204" pitchFamily="34" charset="0"/>
              <a:buChar char="•"/>
            </a:pPr>
            <a:r>
              <a:rPr lang="fr-CA" sz="1600"/>
              <a:t>Antivirus</a:t>
            </a:r>
          </a:p>
          <a:p>
            <a:pPr marL="742950" lvl="1" indent="-285750">
              <a:buFont typeface="Arial" panose="020B0604020202020204" pitchFamily="34" charset="0"/>
              <a:buChar char="•"/>
            </a:pPr>
            <a:r>
              <a:rPr lang="fr-CA" sz="1600"/>
              <a:t>Microsoft Office (Word, PowerPoint, etc.)</a:t>
            </a:r>
          </a:p>
          <a:p>
            <a:pPr marL="742950" lvl="1" indent="-285750">
              <a:buFont typeface="Arial" panose="020B0604020202020204" pitchFamily="34" charset="0"/>
              <a:buChar char="•"/>
            </a:pPr>
            <a:endParaRPr lang="fr-CA" sz="1600"/>
          </a:p>
          <a:p>
            <a:pPr marL="742950" lvl="1" indent="-285750">
              <a:buFont typeface="Arial" panose="020B0604020202020204" pitchFamily="34" charset="0"/>
              <a:buChar char="•"/>
            </a:pPr>
            <a:endParaRPr lang="fr-CA" sz="1600"/>
          </a:p>
          <a:p>
            <a:pPr marL="742950" lvl="1" indent="-285750">
              <a:buFont typeface="Arial" panose="020B0604020202020204" pitchFamily="34" charset="0"/>
              <a:buChar char="•"/>
            </a:pPr>
            <a:r>
              <a:rPr lang="fr-CA" sz="1600"/>
              <a:t>Programme Antidote</a:t>
            </a:r>
            <a:endParaRPr lang="fr-CA" sz="1600">
              <a:cs typeface="Calibri"/>
            </a:endParaRPr>
          </a:p>
          <a:p>
            <a:pPr marL="742950" lvl="1" indent="-285750">
              <a:buFont typeface="Arial" panose="020B0604020202020204" pitchFamily="34" charset="0"/>
              <a:buChar char="•"/>
            </a:pPr>
            <a:r>
              <a:rPr lang="fr-CA" sz="1600"/>
              <a:t>Imprimante et télécopieur</a:t>
            </a:r>
            <a:endParaRPr lang="fr-CA" sz="1600">
              <a:cs typeface="Calibri"/>
            </a:endParaRPr>
          </a:p>
          <a:p>
            <a:pPr marL="742950" lvl="1" indent="-285750">
              <a:buFont typeface="Arial" panose="020B0604020202020204" pitchFamily="34" charset="0"/>
              <a:buChar char="•"/>
            </a:pPr>
            <a:r>
              <a:rPr lang="fr-CA" sz="1600"/>
              <a:t>Smart Pen ou Preneur de notes</a:t>
            </a:r>
            <a:endParaRPr lang="fr-CA" sz="1600">
              <a:cs typeface="Calibri"/>
            </a:endParaRPr>
          </a:p>
          <a:p>
            <a:pPr marL="742950" lvl="1" indent="-285750">
              <a:buFont typeface="Arial" panose="020B0604020202020204" pitchFamily="34" charset="0"/>
              <a:buChar char="•"/>
            </a:pPr>
            <a:r>
              <a:rPr lang="fr-CA" sz="1600"/>
              <a:t>Tuteur </a:t>
            </a:r>
          </a:p>
          <a:p>
            <a:pPr marL="742950" lvl="1" indent="-285750">
              <a:buFont typeface="Arial" panose="020B0604020202020204" pitchFamily="34" charset="0"/>
              <a:buChar char="•"/>
            </a:pPr>
            <a:r>
              <a:rPr lang="fr-CA" sz="1600">
                <a:cs typeface="Calibri"/>
              </a:rPr>
              <a:t>Équipement adapté en lien avec le programme d'étude (ex.: stéthoscope adapté en sciences infirmières)</a:t>
            </a:r>
          </a:p>
          <a:p>
            <a:pPr lvl="1"/>
            <a:endParaRPr lang="fr-CA"/>
          </a:p>
          <a:p>
            <a:endParaRPr lang="fr-CA"/>
          </a:p>
        </p:txBody>
      </p:sp>
      <p:sp>
        <p:nvSpPr>
          <p:cNvPr id="5" name="Rectangle 4">
            <a:extLst>
              <a:ext uri="{FF2B5EF4-FFF2-40B4-BE49-F238E27FC236}">
                <a16:creationId xmlns:a16="http://schemas.microsoft.com/office/drawing/2014/main" id="{A8560FB2-6FE8-1568-971E-50761223ED74}"/>
              </a:ext>
            </a:extLst>
          </p:cNvPr>
          <p:cNvSpPr/>
          <p:nvPr>
            <p:custDataLst>
              <p:tags r:id="rId4"/>
            </p:custDataLst>
          </p:nvPr>
        </p:nvSpPr>
        <p:spPr>
          <a:xfrm>
            <a:off x="10353318" y="151327"/>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6" name="Espace réservé du pied de page 5">
            <a:extLst>
              <a:ext uri="{FF2B5EF4-FFF2-40B4-BE49-F238E27FC236}">
                <a16:creationId xmlns:a16="http://schemas.microsoft.com/office/drawing/2014/main" id="{75F940B7-AC89-405B-4B3D-3447353DD3B2}"/>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999574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480894" y="633048"/>
            <a:ext cx="7285383" cy="6270920"/>
          </a:xfrm>
        </p:spPr>
        <p:txBody>
          <a:bodyPr vert="horz" lIns="91440" tIns="45720" rIns="91440" bIns="45720" rtlCol="0" anchor="t">
            <a:normAutofit fontScale="92500" lnSpcReduction="20000"/>
          </a:bodyPr>
          <a:lstStyle/>
          <a:p>
            <a:r>
              <a:rPr lang="fr-CA" sz="1800" b="1"/>
              <a:t>Le formulaire de demande est à remplir avec le coordonnateur des services aux personnes ayant une invalidité de votre établissement postsecondaire. </a:t>
            </a:r>
            <a:r>
              <a:rPr lang="fr-CA" sz="1800">
                <a:highlight>
                  <a:srgbClr val="00FF00"/>
                </a:highlight>
              </a:rPr>
              <a:t>(D’où l’importance de s’être inscrit au programme de soutien à l’apprentissage de l’établissement postsecondaire à l’étape 1C)</a:t>
            </a:r>
            <a:endParaRPr lang="fr-CA" sz="1800">
              <a:highlight>
                <a:srgbClr val="00FF00"/>
              </a:highlight>
              <a:cs typeface="Calibri"/>
            </a:endParaRPr>
          </a:p>
          <a:p>
            <a:r>
              <a:rPr lang="fr-CA" sz="1800"/>
              <a:t>Lire attentivement le formulaire de demande puisqu’il explique les critères d’admissibilité, la façon dont les frais d’études liés à votre invalidité sont pris en compte, la façon de présenter une demande, la date limite et les procédures à la suite de l’approbation.</a:t>
            </a:r>
            <a:endParaRPr lang="fr-CA" sz="1800">
              <a:cs typeface="Calibri"/>
            </a:endParaRPr>
          </a:p>
          <a:p>
            <a:r>
              <a:rPr lang="fr-CA" sz="1800"/>
              <a:t>Un chèque sera envoyé en votre nom. </a:t>
            </a:r>
            <a:endParaRPr lang="fr-CA" sz="1800">
              <a:cs typeface="Calibri"/>
            </a:endParaRPr>
          </a:p>
          <a:p>
            <a:r>
              <a:rPr lang="fr-CA" sz="1800"/>
              <a:t>Le montant inutilisé de la subvention doit être retourné. Important de garder tous les reçus.</a:t>
            </a:r>
            <a:endParaRPr lang="fr-CA" sz="1800">
              <a:cs typeface="Calibri"/>
            </a:endParaRPr>
          </a:p>
          <a:p>
            <a:r>
              <a:rPr lang="fr-CA" sz="1800">
                <a:ea typeface="+mn-lt"/>
                <a:cs typeface="+mn-lt"/>
              </a:rPr>
              <a:t>«</a:t>
            </a:r>
            <a:r>
              <a:rPr lang="fr-CA" sz="1800"/>
              <a:t> L'achat de services et d'équipements avant </a:t>
            </a:r>
            <a:r>
              <a:rPr lang="fr-CA" sz="1800" u="sng"/>
              <a:t>l'approbation</a:t>
            </a:r>
            <a:r>
              <a:rPr lang="fr-CA" sz="1800"/>
              <a:t> de votre demande se fait à vos risques et périls, car ils peuvent ne pas être approuvés pour le financement de la BEC-ESI. Si vous choisissez d'acheter de l'équipement avant de recevoir l'approbation, vous devez fournir les reçus d'achat avec votre demande. Les coûts des services et des équipements (à l'exception des évaluations psychopédagogique) achetés plus de 60 jours avant le début de votre période d'études ne seront pas pris en compte</a:t>
            </a:r>
            <a:r>
              <a:rPr lang="fr-CA" sz="1800">
                <a:ea typeface="+mn-lt"/>
                <a:cs typeface="+mn-lt"/>
              </a:rPr>
              <a:t> » (GNB</a:t>
            </a:r>
            <a:r>
              <a:rPr lang="fr-CA" sz="1800"/>
              <a:t>, 2022, p.2).</a:t>
            </a:r>
            <a:endParaRPr lang="fr-CA" sz="1800">
              <a:cs typeface="Calibri" panose="020F0502020204030204"/>
            </a:endParaRPr>
          </a:p>
          <a:p>
            <a:endParaRPr lang="fr-CA" sz="1800">
              <a:cs typeface="Calibri" panose="020F0502020204030204"/>
            </a:endParaRPr>
          </a:p>
          <a:p>
            <a:endParaRPr lang="fr-CA" sz="1600">
              <a:cs typeface="Calibri" panose="020F0502020204030204"/>
            </a:endParaRPr>
          </a:p>
          <a:p>
            <a:endParaRPr lang="fr-CA" sz="1600">
              <a:cs typeface="Calibri" panose="020F0502020204030204"/>
            </a:endParaRPr>
          </a:p>
          <a:p>
            <a:endParaRPr lang="fr-CA" sz="1600">
              <a:cs typeface="Calibri" panose="020F0502020204030204"/>
            </a:endParaRPr>
          </a:p>
          <a:p>
            <a:endParaRPr lang="fr-CA" sz="1100">
              <a:ea typeface="+mn-lt"/>
              <a:cs typeface="+mn-lt"/>
            </a:endParaRPr>
          </a:p>
          <a:p>
            <a:endParaRPr lang="fr-CA" sz="1100">
              <a:ea typeface="+mn-lt"/>
              <a:cs typeface="+mn-lt"/>
            </a:endParaRPr>
          </a:p>
          <a:p>
            <a:r>
              <a:rPr lang="fr-CA" sz="1100">
                <a:ea typeface="+mn-lt"/>
                <a:cs typeface="+mn-lt"/>
                <a:hlinkClick r:id="rId7"/>
              </a:rPr>
              <a:t>https://www2.gnb.ca/content/dam/gnb/Departments/petl-epft/PDF/SFS/csg-dse-f.pdf?random=1673456260021</a:t>
            </a:r>
            <a:r>
              <a:rPr lang="fr-CA" sz="1100">
                <a:ea typeface="+mn-lt"/>
                <a:cs typeface="+mn-lt"/>
              </a:rPr>
              <a:t> </a:t>
            </a:r>
            <a:endParaRPr lang="fr-CA" sz="1100">
              <a:cs typeface="Calibri" panose="020F0502020204030204"/>
            </a:endParaRPr>
          </a:p>
        </p:txBody>
      </p:sp>
      <p:sp>
        <p:nvSpPr>
          <p:cNvPr id="5" name="Rectangle à coins arrondis 2">
            <a:extLst>
              <a:ext uri="{FF2B5EF4-FFF2-40B4-BE49-F238E27FC236}">
                <a16:creationId xmlns:a16="http://schemas.microsoft.com/office/drawing/2014/main" id="{63B6AF63-A93B-4F38-A21A-20AD33C597FB}"/>
              </a:ext>
            </a:extLst>
          </p:cNvPr>
          <p:cNvSpPr/>
          <p:nvPr>
            <p:custDataLst>
              <p:tags r:id="rId2"/>
            </p:custDataLst>
          </p:nvPr>
        </p:nvSpPr>
        <p:spPr>
          <a:xfrm>
            <a:off x="197123" y="38901"/>
            <a:ext cx="3966691" cy="6667771"/>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3600" b="1">
                <a:solidFill>
                  <a:schemeClr val="bg1"/>
                </a:solidFill>
              </a:rPr>
              <a:t>3</a:t>
            </a:r>
          </a:p>
          <a:p>
            <a:pPr algn="ctr"/>
            <a:r>
              <a:rPr lang="fr-CA" sz="1600">
                <a:solidFill>
                  <a:schemeClr val="bg1"/>
                </a:solidFill>
              </a:rPr>
              <a:t>(Quand: Aussitôt qu’on reçoit le certificat d’admissibilité de l’établissement postsecondaire et le contrat de prêt d’études – souvent pendant l’été, donc le suivi est fait par l’établissement postsecondaire)</a:t>
            </a:r>
            <a:endParaRPr lang="fr-CA" sz="1600">
              <a:solidFill>
                <a:schemeClr val="bg1"/>
              </a:solidFill>
              <a:cs typeface="Calibri"/>
            </a:endParaRPr>
          </a:p>
          <a:p>
            <a:pPr algn="ctr"/>
            <a:endParaRPr lang="fr-CA">
              <a:solidFill>
                <a:schemeClr val="bg1"/>
              </a:solidFill>
            </a:endParaRPr>
          </a:p>
          <a:p>
            <a:pPr algn="ctr"/>
            <a:r>
              <a:rPr lang="fr-CA" sz="2400" b="1">
                <a:solidFill>
                  <a:schemeClr val="bg1"/>
                </a:solidFill>
              </a:rPr>
              <a:t>Bourse d’étude canadienne pour l’obtention </a:t>
            </a:r>
            <a:r>
              <a:rPr lang="fr-CA" sz="2400" b="1" u="sng">
                <a:solidFill>
                  <a:schemeClr val="bg1"/>
                </a:solidFill>
              </a:rPr>
              <a:t>d’équipement et de services </a:t>
            </a:r>
            <a:r>
              <a:rPr lang="fr-CA" sz="2400" b="1">
                <a:solidFill>
                  <a:schemeClr val="bg1"/>
                </a:solidFill>
              </a:rPr>
              <a:t>pour étudiants ayant une invalidité (</a:t>
            </a:r>
            <a:r>
              <a:rPr lang="fr-CA" sz="2400" b="1"/>
              <a:t>BEC-ESI)</a:t>
            </a:r>
            <a:endParaRPr lang="fr-CA" sz="2400" b="1">
              <a:solidFill>
                <a:schemeClr val="bg1"/>
              </a:solidFill>
            </a:endParaRPr>
          </a:p>
          <a:p>
            <a:pPr algn="ctr"/>
            <a:r>
              <a:rPr lang="fr-CA">
                <a:ea typeface="+mn-lt"/>
                <a:cs typeface="+mn-lt"/>
              </a:rPr>
              <a:t>Depuis quelques années</a:t>
            </a:r>
            <a:r>
              <a:rPr lang="fr-CA">
                <a:solidFill>
                  <a:schemeClr val="bg1"/>
                </a:solidFill>
              </a:rPr>
              <a:t>: </a:t>
            </a:r>
            <a:r>
              <a:rPr lang="fr-CA" b="1" u="sng">
                <a:solidFill>
                  <a:schemeClr val="bg1"/>
                </a:solidFill>
              </a:rPr>
              <a:t>jusqu’à </a:t>
            </a:r>
            <a:r>
              <a:rPr lang="fr-CA">
                <a:solidFill>
                  <a:schemeClr val="bg1"/>
                </a:solidFill>
              </a:rPr>
              <a:t>20 000$ par année scolaire </a:t>
            </a:r>
            <a:endParaRPr lang="fr-CA">
              <a:solidFill>
                <a:schemeClr val="bg1"/>
              </a:solidFill>
              <a:cs typeface="Calibri"/>
            </a:endParaRPr>
          </a:p>
          <a:p>
            <a:pPr algn="ctr"/>
            <a:r>
              <a:rPr lang="fr-CA">
                <a:solidFill>
                  <a:schemeClr val="bg1"/>
                </a:solidFill>
              </a:rPr>
              <a:t>Le montant est sujet à changement chaque année.</a:t>
            </a:r>
          </a:p>
          <a:p>
            <a:pPr algn="ctr"/>
            <a:endParaRPr lang="fr-CA">
              <a:solidFill>
                <a:schemeClr val="bg1"/>
              </a:solidFill>
            </a:endParaRPr>
          </a:p>
          <a:p>
            <a:pPr algn="ctr"/>
            <a:r>
              <a:rPr lang="fr-CA">
                <a:solidFill>
                  <a:schemeClr val="bg1"/>
                </a:solidFill>
              </a:rPr>
              <a:t>Ceci est une demande séparée de la bourse précédente.</a:t>
            </a:r>
          </a:p>
        </p:txBody>
      </p:sp>
      <p:sp>
        <p:nvSpPr>
          <p:cNvPr id="2" name="Rectangle : coins arrondis 1">
            <a:extLst>
              <a:ext uri="{FF2B5EF4-FFF2-40B4-BE49-F238E27FC236}">
                <a16:creationId xmlns:a16="http://schemas.microsoft.com/office/drawing/2014/main" id="{4ABA31B0-1F50-4B67-836E-9599448A5895}"/>
              </a:ext>
            </a:extLst>
          </p:cNvPr>
          <p:cNvSpPr/>
          <p:nvPr>
            <p:custDataLst>
              <p:tags r:id="rId3"/>
            </p:custDataLst>
          </p:nvPr>
        </p:nvSpPr>
        <p:spPr>
          <a:xfrm>
            <a:off x="5650073" y="4748517"/>
            <a:ext cx="6260123" cy="145186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Procédure</a:t>
            </a:r>
          </a:p>
          <a:p>
            <a:pPr marL="342900" indent="-342900">
              <a:buAutoNum type="arabicPeriod"/>
            </a:pPr>
            <a:r>
              <a:rPr lang="fr-CA" err="1">
                <a:solidFill>
                  <a:schemeClr val="tx1"/>
                </a:solidFill>
              </a:rPr>
              <a:t>Enseignant.e</a:t>
            </a:r>
            <a:r>
              <a:rPr lang="fr-CA">
                <a:solidFill>
                  <a:schemeClr val="tx1"/>
                </a:solidFill>
              </a:rPr>
              <a:t> SEAPA donne l’information.</a:t>
            </a:r>
          </a:p>
          <a:p>
            <a:pPr marL="342900" indent="-342900">
              <a:buAutoNum type="arabicPeriod"/>
            </a:pPr>
            <a:r>
              <a:rPr lang="fr-CA">
                <a:solidFill>
                  <a:schemeClr val="tx1"/>
                </a:solidFill>
              </a:rPr>
              <a:t>Élaine fera le suivi pour s’assurer que l’apprenant est inscrit.</a:t>
            </a:r>
          </a:p>
          <a:p>
            <a:pPr marL="342900" indent="-342900">
              <a:buAutoNum type="arabicPeriod"/>
            </a:pPr>
            <a:r>
              <a:rPr lang="fr-CA">
                <a:solidFill>
                  <a:schemeClr val="tx1"/>
                </a:solidFill>
              </a:rPr>
              <a:t>L’apprenant est responsable de faire les démarches. </a:t>
            </a:r>
          </a:p>
        </p:txBody>
      </p:sp>
      <p:sp>
        <p:nvSpPr>
          <p:cNvPr id="4" name="Rectangle 3">
            <a:extLst>
              <a:ext uri="{FF2B5EF4-FFF2-40B4-BE49-F238E27FC236}">
                <a16:creationId xmlns:a16="http://schemas.microsoft.com/office/drawing/2014/main" id="{44187A9A-4D9D-CED5-A98E-27EDDCE39BF0}"/>
              </a:ext>
            </a:extLst>
          </p:cNvPr>
          <p:cNvSpPr/>
          <p:nvPr>
            <p:custDataLst>
              <p:tags r:id="rId4"/>
            </p:custDataLst>
          </p:nvPr>
        </p:nvSpPr>
        <p:spPr>
          <a:xfrm>
            <a:off x="10250208" y="79573"/>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6" name="Espace réservé du pied de page 5">
            <a:extLst>
              <a:ext uri="{FF2B5EF4-FFF2-40B4-BE49-F238E27FC236}">
                <a16:creationId xmlns:a16="http://schemas.microsoft.com/office/drawing/2014/main" id="{F16E2670-8B3D-6BDD-057C-3D8A0119AA61}"/>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3582346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253998" y="494767"/>
            <a:ext cx="5562600" cy="1325563"/>
          </a:xfrm>
        </p:spPr>
        <p:txBody>
          <a:bodyPr/>
          <a:lstStyle/>
          <a:p>
            <a:r>
              <a:rPr lang="fr-CA"/>
              <a:t>L’achat d’équipement</a:t>
            </a:r>
          </a:p>
        </p:txBody>
      </p:sp>
      <p:sp>
        <p:nvSpPr>
          <p:cNvPr id="3" name="Espace réservé du contenu 2"/>
          <p:cNvSpPr>
            <a:spLocks noGrp="1"/>
          </p:cNvSpPr>
          <p:nvPr>
            <p:ph idx="1"/>
            <p:custDataLst>
              <p:tags r:id="rId2"/>
            </p:custDataLst>
          </p:nvPr>
        </p:nvSpPr>
        <p:spPr>
          <a:xfrm>
            <a:off x="4413069" y="1737774"/>
            <a:ext cx="7244459" cy="3295007"/>
          </a:xfrm>
        </p:spPr>
        <p:txBody>
          <a:bodyPr vert="horz" lIns="91440" tIns="45720" rIns="91440" bIns="45720" numCol="1" rtlCol="0" anchor="t">
            <a:normAutofit/>
          </a:bodyPr>
          <a:lstStyle/>
          <a:p>
            <a:r>
              <a:rPr lang="fr-CA" sz="1600"/>
              <a:t>Si l’on s’aperçoit qu’on a besoin d’un certain équipement au milieu de l’année scolaire, il est possible de leur en faire part, mais le processus peut prendre encore du temps. (estimation, lettre de confirmation d'audiologiste, approbation du gouvernement)</a:t>
            </a:r>
          </a:p>
          <a:p>
            <a:endParaRPr lang="fr-CA" sz="1600"/>
          </a:p>
          <a:p>
            <a:r>
              <a:rPr lang="fr-CA" sz="1600"/>
              <a:t>Cette demande est renouvelable chaque année d’étude selon les besoins.</a:t>
            </a:r>
          </a:p>
          <a:p>
            <a:endParaRPr lang="fr-CA"/>
          </a:p>
        </p:txBody>
      </p:sp>
      <p:sp>
        <p:nvSpPr>
          <p:cNvPr id="6" name="Rectangle à coins arrondis 2">
            <a:extLst>
              <a:ext uri="{FF2B5EF4-FFF2-40B4-BE49-F238E27FC236}">
                <a16:creationId xmlns:a16="http://schemas.microsoft.com/office/drawing/2014/main" id="{5CFD31B9-8069-4B91-B270-9AD91B85CF63}"/>
              </a:ext>
            </a:extLst>
          </p:cNvPr>
          <p:cNvSpPr/>
          <p:nvPr>
            <p:custDataLst>
              <p:tags r:id="rId3"/>
            </p:custDataLst>
          </p:nvPr>
        </p:nvSpPr>
        <p:spPr>
          <a:xfrm>
            <a:off x="190012" y="63885"/>
            <a:ext cx="3966691" cy="6642787"/>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3600" b="1">
                <a:solidFill>
                  <a:schemeClr val="bg1"/>
                </a:solidFill>
              </a:rPr>
              <a:t>3</a:t>
            </a:r>
          </a:p>
          <a:p>
            <a:pPr algn="ctr"/>
            <a:r>
              <a:rPr lang="fr-CA" sz="1600">
                <a:solidFill>
                  <a:schemeClr val="bg1"/>
                </a:solidFill>
              </a:rPr>
              <a:t>(Quand: Aussitôt qu’on reçoit le certificat d’admissibilité de l’établissement postsecondaire et le contrat de prêt d’études – souvent pendant l’été , donc le suivi est fait avec l’établissement postsecondaire)</a:t>
            </a:r>
            <a:endParaRPr lang="fr-CA" sz="1600">
              <a:solidFill>
                <a:schemeClr val="bg1"/>
              </a:solidFill>
              <a:cs typeface="Calibri"/>
            </a:endParaRPr>
          </a:p>
          <a:p>
            <a:pPr algn="ctr"/>
            <a:endParaRPr lang="fr-CA">
              <a:solidFill>
                <a:schemeClr val="bg1"/>
              </a:solidFill>
            </a:endParaRPr>
          </a:p>
          <a:p>
            <a:pPr algn="ctr"/>
            <a:r>
              <a:rPr lang="fr-CA" sz="2400" b="1">
                <a:solidFill>
                  <a:schemeClr val="bg1"/>
                </a:solidFill>
              </a:rPr>
              <a:t>Bourse d’étude canadienne pour l’obtention </a:t>
            </a:r>
            <a:r>
              <a:rPr lang="fr-CA" sz="2400" b="1" u="sng">
                <a:solidFill>
                  <a:schemeClr val="bg1"/>
                </a:solidFill>
              </a:rPr>
              <a:t>d’équipement et de services </a:t>
            </a:r>
            <a:r>
              <a:rPr lang="fr-CA" sz="2400" b="1">
                <a:solidFill>
                  <a:schemeClr val="bg1"/>
                </a:solidFill>
              </a:rPr>
              <a:t>pour étudiants ayant une invalidité (</a:t>
            </a:r>
            <a:r>
              <a:rPr lang="fr-CA" sz="2400" b="1"/>
              <a:t>BEC-ESI)</a:t>
            </a:r>
            <a:endParaRPr lang="fr-CA" sz="2400" b="1">
              <a:solidFill>
                <a:schemeClr val="bg1"/>
              </a:solidFill>
            </a:endParaRPr>
          </a:p>
          <a:p>
            <a:pPr algn="ctr"/>
            <a:r>
              <a:rPr lang="fr-CA">
                <a:ea typeface="+mn-lt"/>
                <a:cs typeface="+mn-lt"/>
              </a:rPr>
              <a:t>Depuis quelques années</a:t>
            </a:r>
            <a:r>
              <a:rPr lang="fr-CA">
                <a:solidFill>
                  <a:schemeClr val="bg1"/>
                </a:solidFill>
              </a:rPr>
              <a:t>: </a:t>
            </a:r>
            <a:r>
              <a:rPr lang="fr-CA" b="1" u="sng">
                <a:solidFill>
                  <a:schemeClr val="bg1"/>
                </a:solidFill>
              </a:rPr>
              <a:t>jusqu’à</a:t>
            </a:r>
            <a:r>
              <a:rPr lang="fr-CA">
                <a:solidFill>
                  <a:schemeClr val="bg1"/>
                </a:solidFill>
              </a:rPr>
              <a:t> 20 000$ par année scolaire </a:t>
            </a:r>
            <a:endParaRPr lang="fr-CA">
              <a:solidFill>
                <a:schemeClr val="bg1"/>
              </a:solidFill>
              <a:cs typeface="Calibri"/>
            </a:endParaRPr>
          </a:p>
          <a:p>
            <a:pPr algn="ctr"/>
            <a:r>
              <a:rPr lang="fr-CA">
                <a:solidFill>
                  <a:schemeClr val="bg1"/>
                </a:solidFill>
              </a:rPr>
              <a:t>Le montant est sujet à changement chaque année.</a:t>
            </a:r>
            <a:endParaRPr lang="fr-CA">
              <a:solidFill>
                <a:schemeClr val="bg1"/>
              </a:solidFill>
              <a:cs typeface="Calibri"/>
            </a:endParaRPr>
          </a:p>
          <a:p>
            <a:pPr algn="ctr"/>
            <a:endParaRPr lang="fr-CA">
              <a:solidFill>
                <a:schemeClr val="bg1"/>
              </a:solidFill>
            </a:endParaRPr>
          </a:p>
          <a:p>
            <a:pPr algn="ctr"/>
            <a:r>
              <a:rPr lang="fr-CA">
                <a:solidFill>
                  <a:schemeClr val="bg1"/>
                </a:solidFill>
              </a:rPr>
              <a:t>Ceci est une demande séparée de la bourse précédente.</a:t>
            </a:r>
            <a:endParaRPr lang="fr-CA">
              <a:solidFill>
                <a:schemeClr val="bg1"/>
              </a:solidFill>
              <a:cs typeface="Calibri"/>
            </a:endParaRPr>
          </a:p>
        </p:txBody>
      </p:sp>
      <p:sp>
        <p:nvSpPr>
          <p:cNvPr id="5" name="Rectangle : coins arrondis 4">
            <a:extLst>
              <a:ext uri="{FF2B5EF4-FFF2-40B4-BE49-F238E27FC236}">
                <a16:creationId xmlns:a16="http://schemas.microsoft.com/office/drawing/2014/main" id="{F03AEE81-7E59-D568-6DE3-2C2D5F75E046}"/>
              </a:ext>
            </a:extLst>
          </p:cNvPr>
          <p:cNvSpPr/>
          <p:nvPr>
            <p:custDataLst>
              <p:tags r:id="rId4"/>
            </p:custDataLst>
          </p:nvPr>
        </p:nvSpPr>
        <p:spPr>
          <a:xfrm>
            <a:off x="5762962" y="5397628"/>
            <a:ext cx="6260123" cy="125431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a:solidFill>
                  <a:schemeClr val="tx1"/>
                </a:solidFill>
              </a:rPr>
              <a:t>Procédure</a:t>
            </a:r>
          </a:p>
          <a:p>
            <a:pPr marL="342900" indent="-342900">
              <a:buAutoNum type="arabicPeriod"/>
            </a:pPr>
            <a:r>
              <a:rPr lang="fr-CA">
                <a:solidFill>
                  <a:schemeClr val="tx1"/>
                </a:solidFill>
              </a:rPr>
              <a:t>L’apprenant est responsable de faire une demande chaque année selon les besoins. </a:t>
            </a:r>
            <a:endParaRPr lang="fr-CA">
              <a:solidFill>
                <a:schemeClr val="tx1"/>
              </a:solidFill>
              <a:cs typeface="Calibri"/>
            </a:endParaRPr>
          </a:p>
        </p:txBody>
      </p:sp>
      <p:sp>
        <p:nvSpPr>
          <p:cNvPr id="4" name="Rectangle 3">
            <a:extLst>
              <a:ext uri="{FF2B5EF4-FFF2-40B4-BE49-F238E27FC236}">
                <a16:creationId xmlns:a16="http://schemas.microsoft.com/office/drawing/2014/main" id="{5DC8E8B8-0F5E-5EC3-5668-A07E36C55BE0}"/>
              </a:ext>
            </a:extLst>
          </p:cNvPr>
          <p:cNvSpPr/>
          <p:nvPr>
            <p:custDataLst>
              <p:tags r:id="rId5"/>
            </p:custDataLst>
          </p:nvPr>
        </p:nvSpPr>
        <p:spPr>
          <a:xfrm>
            <a:off x="10342000" y="206062"/>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7" name="Espace réservé du pied de page 6">
            <a:extLst>
              <a:ext uri="{FF2B5EF4-FFF2-40B4-BE49-F238E27FC236}">
                <a16:creationId xmlns:a16="http://schemas.microsoft.com/office/drawing/2014/main" id="{FF6BCE3F-E721-B413-38A7-27EDE8778D2E}"/>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3898399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D4287E0-DB37-42C3-208A-540451C9885F}"/>
              </a:ext>
            </a:extLst>
          </p:cNvPr>
          <p:cNvSpPr>
            <a:spLocks noGrp="1"/>
          </p:cNvSpPr>
          <p:nvPr>
            <p:ph type="title"/>
          </p:nvPr>
        </p:nvSpPr>
        <p:spPr>
          <a:xfrm>
            <a:off x="838200" y="365125"/>
            <a:ext cx="10515600" cy="1325563"/>
          </a:xfrm>
        </p:spPr>
        <p:txBody>
          <a:bodyPr>
            <a:normAutofit/>
          </a:bodyPr>
          <a:lstStyle/>
          <a:p>
            <a:r>
              <a:rPr lang="fr-CA" sz="3000"/>
              <a:t>Guide destiné aux élèves de la 12e année ayant une perte auditive. </a:t>
            </a:r>
            <a:br>
              <a:rPr lang="fr-CA" sz="3000"/>
            </a:br>
            <a:endParaRPr lang="fr-CA" sz="3000"/>
          </a:p>
        </p:txBody>
      </p:sp>
      <p:sp>
        <p:nvSpPr>
          <p:cNvPr id="2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F4350FBC-6D78-9A18-7F93-965855834FD7}"/>
              </a:ext>
            </a:extLst>
          </p:cNvPr>
          <p:cNvSpPr>
            <a:spLocks noGrp="1"/>
          </p:cNvSpPr>
          <p:nvPr>
            <p:ph idx="1"/>
          </p:nvPr>
        </p:nvSpPr>
        <p:spPr>
          <a:xfrm>
            <a:off x="838200" y="1929384"/>
            <a:ext cx="10515600" cy="4251960"/>
          </a:xfrm>
        </p:spPr>
        <p:txBody>
          <a:bodyPr>
            <a:normAutofit/>
          </a:bodyPr>
          <a:lstStyle/>
          <a:p>
            <a:r>
              <a:rPr lang="fr-CA" sz="2200"/>
              <a:t>Ce guide à pour objectif de fournir une vue d'ensemble des bourses et services disponibles afin de faciliter la transition vers le marché du travail ou les études postsecondaires. </a:t>
            </a:r>
          </a:p>
          <a:p>
            <a:pPr marL="0" indent="0">
              <a:buNone/>
            </a:pPr>
            <a:endParaRPr lang="fr-CA" sz="2200"/>
          </a:p>
          <a:p>
            <a:r>
              <a:rPr lang="fr-CA" sz="2200"/>
              <a:t>Les informations principales sont présentées en trois étapes. Il est vivement recommandé de consulter les sites Web mentionnés dans ce document pour obtenir des informations plus détaillées. Veuillez noter que des modifications peuvent survenir d'une année à l'autre.</a:t>
            </a:r>
          </a:p>
          <a:p>
            <a:endParaRPr lang="fr-CA" sz="2200"/>
          </a:p>
        </p:txBody>
      </p:sp>
      <p:sp>
        <p:nvSpPr>
          <p:cNvPr id="4" name="Espace réservé du pied de page 3">
            <a:extLst>
              <a:ext uri="{FF2B5EF4-FFF2-40B4-BE49-F238E27FC236}">
                <a16:creationId xmlns:a16="http://schemas.microsoft.com/office/drawing/2014/main" id="{E7F6BD8F-9BCC-8FCB-0597-E74C1340AEB7}"/>
              </a:ext>
            </a:extLst>
          </p:cNvPr>
          <p:cNvSpPr>
            <a:spLocks noGrp="1"/>
          </p:cNvSpPr>
          <p:nvPr>
            <p:ph type="ftr" sz="quarter" idx="11"/>
          </p:nvPr>
        </p:nvSpPr>
        <p:spPr>
          <a:xfrm>
            <a:off x="4038600" y="6356350"/>
            <a:ext cx="4114800" cy="365125"/>
          </a:xfrm>
        </p:spPr>
        <p:txBody>
          <a:bodyPr>
            <a:normAutofit/>
          </a:bodyPr>
          <a:lstStyle/>
          <a:p>
            <a:pPr>
              <a:spcAft>
                <a:spcPts val="600"/>
              </a:spcAft>
            </a:pPr>
            <a:r>
              <a:rPr lang="fr-CA"/>
              <a:t>Février 2025</a:t>
            </a:r>
          </a:p>
        </p:txBody>
      </p:sp>
    </p:spTree>
    <p:extLst>
      <p:ext uri="{BB962C8B-B14F-4D97-AF65-F5344CB8AC3E}">
        <p14:creationId xmlns:p14="http://schemas.microsoft.com/office/powerpoint/2010/main" val="3153549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custDataLst>
              <p:tags r:id="rId1"/>
            </p:custDataLst>
          </p:nvPr>
        </p:nvSpPr>
        <p:spPr>
          <a:xfrm rot="10800000" flipH="1" flipV="1">
            <a:off x="150255" y="206063"/>
            <a:ext cx="3352798" cy="6651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3600" b="1"/>
              <a:t>1</a:t>
            </a:r>
            <a:r>
              <a:rPr lang="fr-CA" sz="3600"/>
              <a:t> </a:t>
            </a:r>
          </a:p>
          <a:p>
            <a:pPr algn="ctr"/>
            <a:r>
              <a:rPr lang="fr-CA"/>
              <a:t>(Quand: aussitôt que possible)</a:t>
            </a:r>
          </a:p>
          <a:p>
            <a:pPr algn="ctr"/>
            <a:endParaRPr lang="fr-CA"/>
          </a:p>
          <a:p>
            <a:pPr algn="ctr"/>
            <a:endParaRPr lang="fr-CA"/>
          </a:p>
          <a:p>
            <a:r>
              <a:rPr lang="fr-CA" sz="2000">
                <a:cs typeface="Calibri" panose="020F0502020204030204"/>
              </a:rPr>
              <a:t>A. Élaine Carbonneau (SSMNB)</a:t>
            </a:r>
          </a:p>
          <a:p>
            <a:pPr marL="514350" indent="-514350">
              <a:buAutoNum type="alphaUcPeriod"/>
            </a:pPr>
            <a:endParaRPr lang="fr-CA" sz="2000">
              <a:cs typeface="Calibri" panose="020F0502020204030204"/>
            </a:endParaRPr>
          </a:p>
          <a:p>
            <a:r>
              <a:rPr lang="fr-CA" sz="2000"/>
              <a:t>B. Conseiller à l’emploi</a:t>
            </a:r>
          </a:p>
          <a:p>
            <a:endParaRPr lang="fr-CA" sz="2000"/>
          </a:p>
          <a:p>
            <a:r>
              <a:rPr lang="fr-CA" sz="2000"/>
              <a:t>C. Programme de soutien à l’apprentissage de l’établissement postsecondaire</a:t>
            </a:r>
          </a:p>
          <a:p>
            <a:endParaRPr lang="fr-CA" sz="2000"/>
          </a:p>
          <a:p>
            <a:pPr fontAlgn="base"/>
            <a:r>
              <a:rPr lang="fr-CA" sz="2000"/>
              <a:t>D. Bourses APSEA</a:t>
            </a:r>
          </a:p>
          <a:p>
            <a:r>
              <a:rPr lang="fr-CA" sz="2000">
                <a:cs typeface="Calibri" panose="020F0502020204030204"/>
              </a:rPr>
              <a:t>et autre</a:t>
            </a:r>
          </a:p>
          <a:p>
            <a:endParaRPr lang="fr-CA" sz="1600">
              <a:cs typeface="Calibri" panose="020F0502020204030204"/>
            </a:endParaRPr>
          </a:p>
          <a:p>
            <a:r>
              <a:rPr lang="fr-CA" sz="2000"/>
              <a:t>E. Étudiant/Stage d’un jour</a:t>
            </a:r>
          </a:p>
          <a:p>
            <a:endParaRPr lang="fr-CA" sz="2000"/>
          </a:p>
        </p:txBody>
      </p:sp>
      <p:sp>
        <p:nvSpPr>
          <p:cNvPr id="6" name="Rectangle à coins arrondis 4">
            <a:extLst>
              <a:ext uri="{FF2B5EF4-FFF2-40B4-BE49-F238E27FC236}">
                <a16:creationId xmlns:a16="http://schemas.microsoft.com/office/drawing/2014/main" id="{1AC73C91-D1EE-4876-A935-D0C4946A35A2}"/>
              </a:ext>
            </a:extLst>
          </p:cNvPr>
          <p:cNvSpPr/>
          <p:nvPr>
            <p:custDataLst>
              <p:tags r:id="rId2"/>
            </p:custDataLst>
          </p:nvPr>
        </p:nvSpPr>
        <p:spPr>
          <a:xfrm>
            <a:off x="3721994" y="206063"/>
            <a:ext cx="4134120" cy="655534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sz="3600" b="1"/>
              <a:t>2</a:t>
            </a:r>
            <a:r>
              <a:rPr lang="fr-CA" sz="4000" b="1"/>
              <a:t> </a:t>
            </a:r>
          </a:p>
          <a:p>
            <a:pPr algn="ctr"/>
            <a:r>
              <a:rPr lang="fr-CA" sz="1600"/>
              <a:t>(Quand: mai ou juin)</a:t>
            </a:r>
          </a:p>
          <a:p>
            <a:pPr algn="ctr"/>
            <a:r>
              <a:rPr lang="fr-CA" sz="2400" b="1"/>
              <a:t>Prêts étudiants et </a:t>
            </a:r>
            <a:r>
              <a:rPr lang="fr-CA" sz="2400" b="1" u="sng"/>
              <a:t>bourse</a:t>
            </a:r>
            <a:r>
              <a:rPr lang="fr-CA" sz="2400" b="1"/>
              <a:t> canadienne pour étudiants ayant une invalidité permanente </a:t>
            </a:r>
          </a:p>
          <a:p>
            <a:pPr algn="ctr"/>
            <a:endParaRPr lang="fr-CA" sz="2800"/>
          </a:p>
          <a:p>
            <a:pPr algn="ctr"/>
            <a:r>
              <a:rPr lang="fr-CA" sz="1600" b="1" u="sng"/>
              <a:t>Total de la bourse : 2800$/année*</a:t>
            </a:r>
          </a:p>
          <a:p>
            <a:pPr algn="ctr"/>
            <a:r>
              <a:rPr lang="fr-CA" sz="1600"/>
              <a:t>(*Le montant est sujet à changement chaque année.)</a:t>
            </a:r>
          </a:p>
          <a:p>
            <a:pPr algn="ctr"/>
            <a:endParaRPr lang="fr-CA" sz="1600"/>
          </a:p>
          <a:p>
            <a:pPr algn="ctr"/>
            <a:endParaRPr lang="fr-CA" sz="1600"/>
          </a:p>
          <a:p>
            <a:pPr algn="ctr"/>
            <a:r>
              <a:rPr lang="fr-CA" sz="1600"/>
              <a:t>L’objectif de cette Bourse est de réduire le besoin en prêt d’études canadien (besoins personnels, nourriture, manuels, logement, etc.).</a:t>
            </a:r>
            <a:endParaRPr lang="en-CA" sz="1600"/>
          </a:p>
          <a:p>
            <a:pPr algn="ctr"/>
            <a:endParaRPr lang="fr-CA" sz="1600"/>
          </a:p>
          <a:p>
            <a:pPr algn="ctr"/>
            <a:endParaRPr lang="fr-CA" sz="1600"/>
          </a:p>
          <a:p>
            <a:pPr algn="ctr"/>
            <a:r>
              <a:rPr lang="fr-CA" sz="1600"/>
              <a:t>***La demande du prêt étudiant et de cette bourse se fait en même temps.</a:t>
            </a:r>
          </a:p>
        </p:txBody>
      </p:sp>
      <p:sp>
        <p:nvSpPr>
          <p:cNvPr id="7" name="Rectangle à coins arrondis 2">
            <a:extLst>
              <a:ext uri="{FF2B5EF4-FFF2-40B4-BE49-F238E27FC236}">
                <a16:creationId xmlns:a16="http://schemas.microsoft.com/office/drawing/2014/main" id="{A5F85E8C-F0C2-4409-8606-07C97DDCEAD9}"/>
              </a:ext>
            </a:extLst>
          </p:cNvPr>
          <p:cNvSpPr/>
          <p:nvPr>
            <p:custDataLst>
              <p:tags r:id="rId3"/>
            </p:custDataLst>
          </p:nvPr>
        </p:nvSpPr>
        <p:spPr>
          <a:xfrm>
            <a:off x="8075055" y="206063"/>
            <a:ext cx="3966691" cy="6555345"/>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50000"/>
              </a:lnSpc>
            </a:pPr>
            <a:endParaRPr lang="fr-CA" sz="3600" b="1">
              <a:solidFill>
                <a:schemeClr val="bg1"/>
              </a:solidFill>
            </a:endParaRPr>
          </a:p>
          <a:p>
            <a:pPr algn="ctr">
              <a:lnSpc>
                <a:spcPct val="50000"/>
              </a:lnSpc>
            </a:pPr>
            <a:r>
              <a:rPr lang="fr-CA" sz="3600" b="1">
                <a:solidFill>
                  <a:schemeClr val="bg1"/>
                </a:solidFill>
              </a:rPr>
              <a:t>3</a:t>
            </a:r>
          </a:p>
          <a:p>
            <a:pPr algn="ctr"/>
            <a:r>
              <a:rPr lang="fr-CA" sz="1600">
                <a:solidFill>
                  <a:schemeClr val="bg1"/>
                </a:solidFill>
              </a:rPr>
              <a:t>(Quand: Aussitôt qu’on reçoit le certificat d’admissibilité de l’établissement postsecondaire et le contrat de prêt d’études – Souvent pendant l’été, donc le suivi est fait par l’établissement postsecondaire)</a:t>
            </a:r>
          </a:p>
          <a:p>
            <a:pPr algn="ctr"/>
            <a:endParaRPr lang="fr-CA">
              <a:solidFill>
                <a:schemeClr val="bg1"/>
              </a:solidFill>
            </a:endParaRPr>
          </a:p>
          <a:p>
            <a:pPr algn="ctr"/>
            <a:r>
              <a:rPr lang="fr-CA" sz="2400" b="1">
                <a:solidFill>
                  <a:schemeClr val="bg1"/>
                </a:solidFill>
              </a:rPr>
              <a:t>Bourse d’étude canadienne pour l’obtention </a:t>
            </a:r>
            <a:r>
              <a:rPr lang="fr-CA" sz="2400" b="1" u="sng">
                <a:solidFill>
                  <a:schemeClr val="bg1"/>
                </a:solidFill>
              </a:rPr>
              <a:t>d’équipement et de services </a:t>
            </a:r>
            <a:r>
              <a:rPr lang="fr-CA" sz="2400" b="1">
                <a:solidFill>
                  <a:schemeClr val="bg1"/>
                </a:solidFill>
              </a:rPr>
              <a:t>pour étudiants ayant une invalidité (</a:t>
            </a:r>
            <a:r>
              <a:rPr lang="fr-CA" sz="2400" b="1"/>
              <a:t>BEC-ESI)</a:t>
            </a:r>
            <a:endParaRPr lang="fr-CA" sz="2400" b="1">
              <a:solidFill>
                <a:schemeClr val="bg1"/>
              </a:solidFill>
            </a:endParaRPr>
          </a:p>
          <a:p>
            <a:pPr algn="ctr"/>
            <a:r>
              <a:rPr lang="fr-CA">
                <a:solidFill>
                  <a:schemeClr val="bg1"/>
                </a:solidFill>
              </a:rPr>
              <a:t>Depuis quelques années : </a:t>
            </a:r>
          </a:p>
          <a:p>
            <a:pPr algn="ctr"/>
            <a:r>
              <a:rPr lang="fr-CA">
                <a:solidFill>
                  <a:schemeClr val="bg1"/>
                </a:solidFill>
              </a:rPr>
              <a:t>jusqu’à 20 000$ par année scolaire </a:t>
            </a:r>
            <a:endParaRPr lang="fr-CA">
              <a:solidFill>
                <a:schemeClr val="bg1"/>
              </a:solidFill>
              <a:cs typeface="Calibri"/>
            </a:endParaRPr>
          </a:p>
          <a:p>
            <a:pPr algn="ctr"/>
            <a:r>
              <a:rPr lang="fr-CA" i="1">
                <a:solidFill>
                  <a:schemeClr val="bg1"/>
                </a:solidFill>
              </a:rPr>
              <a:t>Le montant est sujet à changement chaque année.</a:t>
            </a:r>
          </a:p>
          <a:p>
            <a:pPr algn="ctr"/>
            <a:endParaRPr lang="fr-CA">
              <a:solidFill>
                <a:schemeClr val="bg1"/>
              </a:solidFill>
            </a:endParaRPr>
          </a:p>
          <a:p>
            <a:pPr algn="ctr"/>
            <a:r>
              <a:rPr lang="fr-CA">
                <a:solidFill>
                  <a:schemeClr val="bg1"/>
                </a:solidFill>
              </a:rPr>
              <a:t>Ceci est une demande séparée de la bourse précédente. </a:t>
            </a:r>
          </a:p>
        </p:txBody>
      </p:sp>
      <p:sp>
        <p:nvSpPr>
          <p:cNvPr id="2" name="Espace réservé du pied de page 1">
            <a:extLst>
              <a:ext uri="{FF2B5EF4-FFF2-40B4-BE49-F238E27FC236}">
                <a16:creationId xmlns:a16="http://schemas.microsoft.com/office/drawing/2014/main" id="{55475341-44E9-8BE2-1C94-7705E5F8EF11}"/>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111658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EF595DE-2EAC-4381-B879-B568089A7089}"/>
              </a:ext>
            </a:extLst>
          </p:cNvPr>
          <p:cNvSpPr>
            <a:spLocks noGrp="1"/>
          </p:cNvSpPr>
          <p:nvPr>
            <p:ph idx="1"/>
            <p:custDataLst>
              <p:tags r:id="rId1"/>
            </p:custDataLst>
          </p:nvPr>
        </p:nvSpPr>
        <p:spPr>
          <a:xfrm>
            <a:off x="4275820" y="626012"/>
            <a:ext cx="7785644" cy="3072536"/>
          </a:xfrm>
        </p:spPr>
        <p:txBody>
          <a:bodyPr vert="horz" lIns="91440" tIns="45720" rIns="91440" bIns="45720" rtlCol="0" anchor="t">
            <a:normAutofit/>
          </a:bodyPr>
          <a:lstStyle/>
          <a:p>
            <a:pPr fontAlgn="base"/>
            <a:endParaRPr lang="fr-CA" sz="2000">
              <a:cs typeface="Calibri"/>
            </a:endParaRPr>
          </a:p>
          <a:p>
            <a:pPr marL="0" indent="0" fontAlgn="base">
              <a:buNone/>
            </a:pPr>
            <a:r>
              <a:rPr lang="fr-CA" sz="2000" b="1">
                <a:cs typeface="Calibri"/>
              </a:rPr>
              <a:t>Services aux Sourds et Malentendants du Nouveau-Brunswick (SSMNB)</a:t>
            </a:r>
          </a:p>
          <a:p>
            <a:pPr marL="0" indent="0" fontAlgn="base">
              <a:buNone/>
            </a:pPr>
            <a:r>
              <a:rPr lang="fr-CA" sz="1800">
                <a:cs typeface="Calibri"/>
              </a:rPr>
              <a:t>Facilitateurs de carrière et d’emploi de SSMNB peuvent connecter les clients avec tous les types de groupes communautaires, partenaire financier et les programmes gouvernementaux. Cela permettra une transition fluide des soutiens de l’école secondaire aux organisations communautaires et fournisseurs de services afin que tous les élèves puissent se diriger avec succès dans </a:t>
            </a:r>
            <a:r>
              <a:rPr lang="fr-CA" sz="1800" b="1" u="sng">
                <a:cs typeface="Calibri"/>
              </a:rPr>
              <a:t>les études postsecondaires, l’emploi et la communauté. </a:t>
            </a:r>
          </a:p>
          <a:p>
            <a:pPr marL="0" indent="0" fontAlgn="base">
              <a:buNone/>
            </a:pPr>
            <a:endParaRPr lang="fr-CA" sz="2000">
              <a:cs typeface="Calibri"/>
            </a:endParaRPr>
          </a:p>
          <a:p>
            <a:pPr marL="0" indent="0" fontAlgn="base">
              <a:buNone/>
            </a:pPr>
            <a:endParaRPr lang="fr-CA" sz="2000">
              <a:cs typeface="Calibri"/>
            </a:endParaRPr>
          </a:p>
        </p:txBody>
      </p:sp>
      <p:sp>
        <p:nvSpPr>
          <p:cNvPr id="4" name="Rectangle à coins arrondis 3">
            <a:extLst>
              <a:ext uri="{FF2B5EF4-FFF2-40B4-BE49-F238E27FC236}">
                <a16:creationId xmlns:a16="http://schemas.microsoft.com/office/drawing/2014/main" id="{6DA263DD-7DF3-4340-80F8-4D44D4AE4F5A}"/>
              </a:ext>
            </a:extLst>
          </p:cNvPr>
          <p:cNvSpPr/>
          <p:nvPr>
            <p:custDataLst>
              <p:tags r:id="rId2"/>
            </p:custDataLst>
          </p:nvPr>
        </p:nvSpPr>
        <p:spPr>
          <a:xfrm rot="10800000" flipH="1" flipV="1">
            <a:off x="369233" y="206063"/>
            <a:ext cx="3865447" cy="6651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a:t>1A</a:t>
            </a:r>
            <a:r>
              <a:rPr lang="fr-CA" sz="3600"/>
              <a:t> </a:t>
            </a:r>
          </a:p>
          <a:p>
            <a:pPr algn="ctr"/>
            <a:r>
              <a:rPr lang="fr-CA"/>
              <a:t>(Quand: Aussitôt que vous voulez )</a:t>
            </a:r>
          </a:p>
          <a:p>
            <a:pPr algn="ctr"/>
            <a:endParaRPr lang="fr-CA" sz="2800"/>
          </a:p>
          <a:p>
            <a:pPr algn="ctr"/>
            <a:endParaRPr lang="fr-CA" sz="2800"/>
          </a:p>
          <a:p>
            <a:pPr algn="ctr"/>
            <a:r>
              <a:rPr lang="fr-CA" sz="2800">
                <a:cs typeface="Calibri" panose="020F0502020204030204"/>
              </a:rPr>
              <a:t>Élaine Carbonneau </a:t>
            </a:r>
            <a:r>
              <a:rPr lang="fr-CA" sz="2400">
                <a:cs typeface="Calibri" panose="020F0502020204030204"/>
              </a:rPr>
              <a:t>(SSMNB)</a:t>
            </a:r>
          </a:p>
          <a:p>
            <a:endParaRPr lang="fr-CA" sz="2400">
              <a:cs typeface="Calibri" panose="020F0502020204030204"/>
            </a:endParaRPr>
          </a:p>
          <a:p>
            <a:pPr algn="ctr"/>
            <a:r>
              <a:rPr lang="fr-CA" sz="2400">
                <a:cs typeface="Calibri" panose="020F0502020204030204"/>
              </a:rPr>
              <a:t>Facilitatrice de carrière et d’emploi</a:t>
            </a:r>
          </a:p>
          <a:p>
            <a:pPr algn="ctr" fontAlgn="base"/>
            <a:endParaRPr lang="fr-CA" sz="2000"/>
          </a:p>
          <a:p>
            <a:pPr algn="ctr" fontAlgn="base"/>
            <a:endParaRPr lang="fr-CA" sz="2000"/>
          </a:p>
          <a:p>
            <a:pPr algn="ctr" fontAlgn="base"/>
            <a:endParaRPr lang="fr-CA" sz="2000"/>
          </a:p>
          <a:p>
            <a:pPr algn="ctr" fontAlgn="base"/>
            <a:r>
              <a:rPr lang="fr-CA"/>
              <a:t>elaine.Carbonneau@NBDHHS.com </a:t>
            </a:r>
          </a:p>
        </p:txBody>
      </p:sp>
      <p:sp>
        <p:nvSpPr>
          <p:cNvPr id="2" name="Rectangle : coins arrondis 1">
            <a:extLst>
              <a:ext uri="{FF2B5EF4-FFF2-40B4-BE49-F238E27FC236}">
                <a16:creationId xmlns:a16="http://schemas.microsoft.com/office/drawing/2014/main" id="{5CFCAB91-FBDB-4F3B-9CD2-5B033723FC80}"/>
              </a:ext>
            </a:extLst>
          </p:cNvPr>
          <p:cNvSpPr/>
          <p:nvPr>
            <p:custDataLst>
              <p:tags r:id="rId3"/>
            </p:custDataLst>
          </p:nvPr>
        </p:nvSpPr>
        <p:spPr>
          <a:xfrm>
            <a:off x="5669962" y="3041651"/>
            <a:ext cx="6260123" cy="307253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a:solidFill>
                  <a:schemeClr val="tx1"/>
                </a:solidFill>
              </a:rPr>
              <a:t>Procédure</a:t>
            </a:r>
          </a:p>
          <a:p>
            <a:pPr marL="342900" indent="-342900">
              <a:buAutoNum type="arabicPeriod"/>
            </a:pPr>
            <a:r>
              <a:rPr lang="fr-CA">
                <a:solidFill>
                  <a:schemeClr val="tx1"/>
                </a:solidFill>
              </a:rPr>
              <a:t>L’</a:t>
            </a:r>
            <a:r>
              <a:rPr lang="fr-CA" err="1">
                <a:solidFill>
                  <a:schemeClr val="tx1"/>
                </a:solidFill>
              </a:rPr>
              <a:t>enseignant.e</a:t>
            </a:r>
            <a:r>
              <a:rPr lang="fr-CA">
                <a:solidFill>
                  <a:schemeClr val="tx1"/>
                </a:solidFill>
              </a:rPr>
              <a:t> SEAPA** demande à l’apprenant si ses coordonnées peuvent être partagées avec Élaine.</a:t>
            </a:r>
            <a:endParaRPr lang="fr-CA">
              <a:solidFill>
                <a:schemeClr val="tx1"/>
              </a:solidFill>
              <a:cs typeface="Calibri"/>
            </a:endParaRPr>
          </a:p>
          <a:p>
            <a:pPr marL="342900" indent="-342900">
              <a:buAutoNum type="arabicPeriod"/>
            </a:pPr>
            <a:r>
              <a:rPr lang="fr-CA">
                <a:solidFill>
                  <a:schemeClr val="tx1"/>
                </a:solidFill>
              </a:rPr>
              <a:t>L’</a:t>
            </a:r>
            <a:r>
              <a:rPr lang="fr-CA" err="1">
                <a:solidFill>
                  <a:schemeClr val="tx1"/>
                </a:solidFill>
              </a:rPr>
              <a:t>enseignant.e</a:t>
            </a:r>
            <a:r>
              <a:rPr lang="fr-CA">
                <a:solidFill>
                  <a:schemeClr val="tx1"/>
                </a:solidFill>
              </a:rPr>
              <a:t> SEAPA** envoie les coordonnées par courriel à Élaine en plaçant l’élève et au moins un des parents en copie </a:t>
            </a:r>
            <a:r>
              <a:rPr lang="en-US" err="1">
                <a:solidFill>
                  <a:schemeClr val="tx1"/>
                </a:solidFill>
              </a:rPr>
              <a:t>en</a:t>
            </a:r>
            <a:r>
              <a:rPr lang="en-US">
                <a:solidFill>
                  <a:schemeClr val="tx1"/>
                </a:solidFill>
              </a:rPr>
              <a:t> </a:t>
            </a:r>
            <a:r>
              <a:rPr lang="en-US" err="1">
                <a:solidFill>
                  <a:schemeClr val="tx1"/>
                </a:solidFill>
              </a:rPr>
              <a:t>suggérant</a:t>
            </a:r>
            <a:r>
              <a:rPr lang="en-US">
                <a:solidFill>
                  <a:schemeClr val="tx1"/>
                </a:solidFill>
              </a:rPr>
              <a:t> </a:t>
            </a:r>
            <a:r>
              <a:rPr lang="en-US" err="1">
                <a:solidFill>
                  <a:schemeClr val="tx1"/>
                </a:solidFill>
              </a:rPr>
              <a:t>une</a:t>
            </a:r>
            <a:r>
              <a:rPr lang="en-US">
                <a:solidFill>
                  <a:schemeClr val="tx1"/>
                </a:solidFill>
              </a:rPr>
              <a:t> première rencontre TEAMS </a:t>
            </a:r>
            <a:r>
              <a:rPr lang="en-US" err="1">
                <a:solidFill>
                  <a:schemeClr val="tx1"/>
                </a:solidFill>
              </a:rPr>
              <a:t>ou</a:t>
            </a:r>
            <a:r>
              <a:rPr lang="en-US">
                <a:solidFill>
                  <a:schemeClr val="tx1"/>
                </a:solidFill>
              </a:rPr>
              <a:t> </a:t>
            </a:r>
            <a:r>
              <a:rPr lang="en-US" err="1">
                <a:solidFill>
                  <a:schemeClr val="tx1"/>
                </a:solidFill>
              </a:rPr>
              <a:t>en</a:t>
            </a:r>
            <a:r>
              <a:rPr lang="en-US">
                <a:solidFill>
                  <a:schemeClr val="tx1"/>
                </a:solidFill>
              </a:rPr>
              <a:t> </a:t>
            </a:r>
            <a:r>
              <a:rPr lang="en-US" err="1">
                <a:solidFill>
                  <a:schemeClr val="tx1"/>
                </a:solidFill>
              </a:rPr>
              <a:t>personne</a:t>
            </a:r>
            <a:r>
              <a:rPr lang="en-US">
                <a:solidFill>
                  <a:schemeClr val="tx1"/>
                </a:solidFill>
              </a:rPr>
              <a:t> pour </a:t>
            </a:r>
            <a:r>
              <a:rPr lang="en-US" err="1">
                <a:solidFill>
                  <a:schemeClr val="tx1"/>
                </a:solidFill>
              </a:rPr>
              <a:t>expliquer</a:t>
            </a:r>
            <a:r>
              <a:rPr lang="en-US">
                <a:solidFill>
                  <a:schemeClr val="tx1"/>
                </a:solidFill>
              </a:rPr>
              <a:t> les </a:t>
            </a:r>
            <a:r>
              <a:rPr lang="en-US" err="1">
                <a:solidFill>
                  <a:schemeClr val="tx1"/>
                </a:solidFill>
              </a:rPr>
              <a:t>rôles</a:t>
            </a:r>
            <a:r>
              <a:rPr lang="en-US">
                <a:solidFill>
                  <a:schemeClr val="tx1"/>
                </a:solidFill>
              </a:rPr>
              <a:t> de chacun et les premières étapes à faire par</a:t>
            </a:r>
            <a:r>
              <a:rPr lang="en-US">
                <a:solidFill>
                  <a:schemeClr val="tx1"/>
                </a:solidFill>
                <a:ea typeface="+mn-lt"/>
                <a:cs typeface="+mn-lt"/>
              </a:rPr>
              <a:t> </a:t>
            </a:r>
            <a:r>
              <a:rPr lang="en-US" err="1">
                <a:solidFill>
                  <a:schemeClr val="tx1"/>
                </a:solidFill>
                <a:ea typeface="+mn-lt"/>
                <a:cs typeface="+mn-lt"/>
              </a:rPr>
              <a:t>eux</a:t>
            </a:r>
            <a:r>
              <a:rPr lang="en-US">
                <a:solidFill>
                  <a:schemeClr val="tx1"/>
                </a:solidFill>
                <a:ea typeface="+mn-lt"/>
                <a:cs typeface="+mn-lt"/>
              </a:rPr>
              <a:t>.</a:t>
            </a:r>
          </a:p>
          <a:p>
            <a:pPr marL="342900" indent="-342900">
              <a:buAutoNum type="arabicPeriod"/>
            </a:pPr>
            <a:r>
              <a:rPr lang="en-US" err="1">
                <a:solidFill>
                  <a:schemeClr val="tx1"/>
                </a:solidFill>
                <a:ea typeface="+mn-lt"/>
                <a:cs typeface="+mn-lt"/>
              </a:rPr>
              <a:t>L’enseignant.e</a:t>
            </a:r>
            <a:r>
              <a:rPr lang="en-US">
                <a:solidFill>
                  <a:schemeClr val="tx1"/>
                </a:solidFill>
                <a:ea typeface="+mn-lt"/>
                <a:cs typeface="+mn-lt"/>
              </a:rPr>
              <a:t> SEAPA** </a:t>
            </a:r>
            <a:r>
              <a:rPr lang="en-US" err="1">
                <a:solidFill>
                  <a:schemeClr val="tx1"/>
                </a:solidFill>
                <a:ea typeface="+mn-lt"/>
                <a:cs typeface="+mn-lt"/>
              </a:rPr>
              <a:t>convoque</a:t>
            </a:r>
            <a:r>
              <a:rPr lang="en-US">
                <a:solidFill>
                  <a:schemeClr val="tx1"/>
                </a:solidFill>
                <a:ea typeface="+mn-lt"/>
                <a:cs typeface="+mn-lt"/>
              </a:rPr>
              <a:t> la première rencontre </a:t>
            </a:r>
            <a:r>
              <a:rPr lang="en-US" err="1">
                <a:solidFill>
                  <a:schemeClr val="tx1"/>
                </a:solidFill>
                <a:ea typeface="+mn-lt"/>
                <a:cs typeface="+mn-lt"/>
              </a:rPr>
              <a:t>en</a:t>
            </a:r>
            <a:r>
              <a:rPr lang="en-US">
                <a:solidFill>
                  <a:schemeClr val="tx1"/>
                </a:solidFill>
                <a:ea typeface="+mn-lt"/>
                <a:cs typeface="+mn-lt"/>
              </a:rPr>
              <a:t> collaboration avec Élaine.</a:t>
            </a:r>
          </a:p>
        </p:txBody>
      </p:sp>
      <p:sp>
        <p:nvSpPr>
          <p:cNvPr id="5" name="ZoneTexte 4">
            <a:extLst>
              <a:ext uri="{FF2B5EF4-FFF2-40B4-BE49-F238E27FC236}">
                <a16:creationId xmlns:a16="http://schemas.microsoft.com/office/drawing/2014/main" id="{18887CE5-5675-0B00-9905-5AD2966E2E26}"/>
              </a:ext>
            </a:extLst>
          </p:cNvPr>
          <p:cNvSpPr txBox="1"/>
          <p:nvPr>
            <p:custDataLst>
              <p:tags r:id="rId4"/>
            </p:custDataLst>
          </p:nvPr>
        </p:nvSpPr>
        <p:spPr>
          <a:xfrm>
            <a:off x="4653018" y="6319344"/>
            <a:ext cx="7882756"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600">
                <a:cs typeface="Calibri"/>
              </a:rPr>
              <a:t>** </a:t>
            </a:r>
            <a:r>
              <a:rPr lang="fr-FR" sz="1600" err="1">
                <a:cs typeface="Calibri"/>
              </a:rPr>
              <a:t>E</a:t>
            </a:r>
            <a:r>
              <a:rPr lang="fr-FR" sz="1600" b="1" err="1">
                <a:cs typeface="Calibri"/>
              </a:rPr>
              <a:t>nseignant.e</a:t>
            </a:r>
            <a:r>
              <a:rPr lang="fr-FR" sz="1600" b="1">
                <a:cs typeface="Calibri"/>
              </a:rPr>
              <a:t> SEAPA</a:t>
            </a:r>
            <a:r>
              <a:rPr lang="fr-FR" sz="1600">
                <a:cs typeface="Calibri"/>
              </a:rPr>
              <a:t> : </a:t>
            </a:r>
            <a:r>
              <a:rPr lang="fr-FR" sz="1600" err="1">
                <a:cs typeface="Calibri"/>
              </a:rPr>
              <a:t>enseignant.e</a:t>
            </a:r>
            <a:r>
              <a:rPr lang="fr-FR" sz="1600">
                <a:cs typeface="Calibri"/>
              </a:rPr>
              <a:t> du </a:t>
            </a:r>
            <a:r>
              <a:rPr lang="fr-FR" sz="1600" b="1">
                <a:cs typeface="Calibri"/>
              </a:rPr>
              <a:t>S</a:t>
            </a:r>
            <a:r>
              <a:rPr lang="fr-FR" sz="1600">
                <a:cs typeface="Calibri"/>
              </a:rPr>
              <a:t>ervice aux </a:t>
            </a:r>
            <a:r>
              <a:rPr lang="fr-FR" sz="1600" b="1">
                <a:cs typeface="Calibri"/>
              </a:rPr>
              <a:t>É</a:t>
            </a:r>
            <a:r>
              <a:rPr lang="fr-FR" sz="1600">
                <a:cs typeface="Calibri"/>
              </a:rPr>
              <a:t>lèves </a:t>
            </a:r>
            <a:r>
              <a:rPr lang="fr-FR" sz="1600" b="1">
                <a:cs typeface="Calibri"/>
              </a:rPr>
              <a:t>A</a:t>
            </a:r>
            <a:r>
              <a:rPr lang="fr-FR" sz="1600">
                <a:cs typeface="Calibri"/>
              </a:rPr>
              <a:t>yant une </a:t>
            </a:r>
            <a:r>
              <a:rPr lang="fr-FR" sz="1600" b="1">
                <a:cs typeface="Calibri"/>
              </a:rPr>
              <a:t>P</a:t>
            </a:r>
            <a:r>
              <a:rPr lang="fr-FR" sz="1600">
                <a:cs typeface="Calibri"/>
              </a:rPr>
              <a:t>erte </a:t>
            </a:r>
            <a:r>
              <a:rPr lang="fr-FR" sz="1600" b="1">
                <a:cs typeface="Calibri"/>
              </a:rPr>
              <a:t>A</a:t>
            </a:r>
            <a:r>
              <a:rPr lang="fr-FR" sz="1600">
                <a:cs typeface="Calibri"/>
              </a:rPr>
              <a:t>uditive</a:t>
            </a:r>
            <a:endParaRPr lang="fr-FR" sz="1600"/>
          </a:p>
        </p:txBody>
      </p:sp>
      <p:sp>
        <p:nvSpPr>
          <p:cNvPr id="6" name="Rectangle 5">
            <a:extLst>
              <a:ext uri="{FF2B5EF4-FFF2-40B4-BE49-F238E27FC236}">
                <a16:creationId xmlns:a16="http://schemas.microsoft.com/office/drawing/2014/main" id="{A05B4B62-743C-46ED-14F6-2D4B0438EF46}"/>
              </a:ext>
            </a:extLst>
          </p:cNvPr>
          <p:cNvSpPr/>
          <p:nvPr>
            <p:custDataLst>
              <p:tags r:id="rId5"/>
            </p:custDataLst>
          </p:nvPr>
        </p:nvSpPr>
        <p:spPr>
          <a:xfrm>
            <a:off x="10145493" y="336576"/>
            <a:ext cx="1659988" cy="57741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Marché du travail</a:t>
            </a:r>
          </a:p>
        </p:txBody>
      </p:sp>
      <p:sp>
        <p:nvSpPr>
          <p:cNvPr id="7" name="Rectangle 6">
            <a:extLst>
              <a:ext uri="{FF2B5EF4-FFF2-40B4-BE49-F238E27FC236}">
                <a16:creationId xmlns:a16="http://schemas.microsoft.com/office/drawing/2014/main" id="{5843E7DA-7C69-FD25-0C3B-BB615B7DD7BF}"/>
              </a:ext>
            </a:extLst>
          </p:cNvPr>
          <p:cNvSpPr/>
          <p:nvPr>
            <p:custDataLst>
              <p:tags r:id="rId6"/>
            </p:custDataLst>
          </p:nvPr>
        </p:nvSpPr>
        <p:spPr>
          <a:xfrm>
            <a:off x="8356209" y="336990"/>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8" name="Espace réservé du pied de page 7">
            <a:extLst>
              <a:ext uri="{FF2B5EF4-FFF2-40B4-BE49-F238E27FC236}">
                <a16:creationId xmlns:a16="http://schemas.microsoft.com/office/drawing/2014/main" id="{591277C3-EF3E-CC48-D05C-EBF725AFD733}"/>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533730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B41B90-5AA1-4647-9791-522101060828}"/>
              </a:ext>
            </a:extLst>
          </p:cNvPr>
          <p:cNvSpPr>
            <a:spLocks noGrp="1"/>
          </p:cNvSpPr>
          <p:nvPr>
            <p:ph type="title"/>
            <p:custDataLst>
              <p:tags r:id="rId1"/>
            </p:custDataLst>
          </p:nvPr>
        </p:nvSpPr>
        <p:spPr/>
        <p:txBody>
          <a:bodyPr/>
          <a:lstStyle/>
          <a:p>
            <a:r>
              <a:rPr lang="fr-CA" u="sng"/>
              <a:t>Première rencontre </a:t>
            </a:r>
            <a:r>
              <a:rPr lang="fr-CA" sz="2000"/>
              <a:t>(points qui peuvent être discutés)</a:t>
            </a:r>
            <a:endParaRPr lang="fr-CA" sz="2000">
              <a:cs typeface="Calibri Light"/>
            </a:endParaRPr>
          </a:p>
        </p:txBody>
      </p:sp>
      <p:sp>
        <p:nvSpPr>
          <p:cNvPr id="3" name="Espace réservé du contenu 2">
            <a:extLst>
              <a:ext uri="{FF2B5EF4-FFF2-40B4-BE49-F238E27FC236}">
                <a16:creationId xmlns:a16="http://schemas.microsoft.com/office/drawing/2014/main" id="{9226DAC0-8440-4850-AE4A-D5F9A00D7CC0}"/>
              </a:ext>
            </a:extLst>
          </p:cNvPr>
          <p:cNvSpPr>
            <a:spLocks noGrp="1"/>
          </p:cNvSpPr>
          <p:nvPr>
            <p:ph idx="1"/>
            <p:custDataLst>
              <p:tags r:id="rId2"/>
            </p:custDataLst>
          </p:nvPr>
        </p:nvSpPr>
        <p:spPr>
          <a:xfrm>
            <a:off x="838200" y="1853760"/>
            <a:ext cx="10515600" cy="4351338"/>
          </a:xfrm>
        </p:spPr>
        <p:txBody>
          <a:bodyPr vert="horz" lIns="91440" tIns="45720" rIns="91440" bIns="45720" rtlCol="0" anchor="t">
            <a:normAutofit/>
          </a:bodyPr>
          <a:lstStyle/>
          <a:p>
            <a:r>
              <a:rPr lang="fr-CA" sz="1800"/>
              <a:t>Élaine se présente (brochure, coordonnées)</a:t>
            </a:r>
          </a:p>
          <a:p>
            <a:r>
              <a:rPr lang="fr-CA" sz="1800"/>
              <a:t>Mise à jour (ce qui a été fait du côté de l’enseignant SEAPA et de l’apprenant)</a:t>
            </a:r>
          </a:p>
          <a:p>
            <a:r>
              <a:rPr lang="fr-CA" sz="1800"/>
              <a:t>Collecte d’information d’Élaine (établissement postsecondaire, programme d’étude choisi, les buts de l’apprenant)</a:t>
            </a:r>
            <a:endParaRPr lang="fr-CA" sz="1800">
              <a:cs typeface="Calibri"/>
            </a:endParaRPr>
          </a:p>
          <a:p>
            <a:r>
              <a:rPr lang="fr-CA" sz="1800"/>
              <a:t>La façon la plus simple de communiquer pour les prochains suivis avec Élaine</a:t>
            </a:r>
            <a:endParaRPr lang="fr-CA" sz="1800">
              <a:cs typeface="Calibri"/>
            </a:endParaRPr>
          </a:p>
          <a:p>
            <a:r>
              <a:rPr lang="fr-CA" sz="1800"/>
              <a:t>Élaine explique qu’elle organisera la première rencontre avec le conseiller à l’emploi. </a:t>
            </a:r>
          </a:p>
          <a:p>
            <a:r>
              <a:rPr lang="fr-CA" sz="1800"/>
              <a:t>L’enseignant SEAPA sera aux prochaines rencontres seulement au besoin.</a:t>
            </a:r>
          </a:p>
        </p:txBody>
      </p:sp>
      <p:sp>
        <p:nvSpPr>
          <p:cNvPr id="4" name="Rectangle 3">
            <a:extLst>
              <a:ext uri="{FF2B5EF4-FFF2-40B4-BE49-F238E27FC236}">
                <a16:creationId xmlns:a16="http://schemas.microsoft.com/office/drawing/2014/main" id="{1E90EE0B-2BD5-A856-2D41-703411572DC7}"/>
              </a:ext>
            </a:extLst>
          </p:cNvPr>
          <p:cNvSpPr/>
          <p:nvPr>
            <p:custDataLst>
              <p:tags r:id="rId3"/>
            </p:custDataLst>
          </p:nvPr>
        </p:nvSpPr>
        <p:spPr>
          <a:xfrm>
            <a:off x="8356209" y="336990"/>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5" name="Rectangle 4">
            <a:extLst>
              <a:ext uri="{FF2B5EF4-FFF2-40B4-BE49-F238E27FC236}">
                <a16:creationId xmlns:a16="http://schemas.microsoft.com/office/drawing/2014/main" id="{8861EF80-1504-9090-E450-11186D68E187}"/>
              </a:ext>
            </a:extLst>
          </p:cNvPr>
          <p:cNvSpPr/>
          <p:nvPr>
            <p:custDataLst>
              <p:tags r:id="rId4"/>
            </p:custDataLst>
          </p:nvPr>
        </p:nvSpPr>
        <p:spPr>
          <a:xfrm>
            <a:off x="10210542" y="336576"/>
            <a:ext cx="1659988" cy="57741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Marché du travail</a:t>
            </a:r>
          </a:p>
        </p:txBody>
      </p:sp>
      <p:sp>
        <p:nvSpPr>
          <p:cNvPr id="6" name="Espace réservé du pied de page 5">
            <a:extLst>
              <a:ext uri="{FF2B5EF4-FFF2-40B4-BE49-F238E27FC236}">
                <a16:creationId xmlns:a16="http://schemas.microsoft.com/office/drawing/2014/main" id="{02E68977-EC80-7CC9-8EF0-42C8CD869756}"/>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933273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9492DC9-2A8E-4B36-891F-9858D665EC45}"/>
              </a:ext>
            </a:extLst>
          </p:cNvPr>
          <p:cNvSpPr>
            <a:spLocks noGrp="1"/>
          </p:cNvSpPr>
          <p:nvPr>
            <p:ph idx="1"/>
            <p:custDataLst>
              <p:tags r:id="rId1"/>
            </p:custDataLst>
          </p:nvPr>
        </p:nvSpPr>
        <p:spPr>
          <a:xfrm>
            <a:off x="3628998" y="247225"/>
            <a:ext cx="8292548" cy="6651937"/>
          </a:xfrm>
        </p:spPr>
        <p:txBody>
          <a:bodyPr vert="horz" lIns="91440" tIns="45720" rIns="91440" bIns="45720" rtlCol="0" anchor="t">
            <a:normAutofit/>
          </a:bodyPr>
          <a:lstStyle/>
          <a:p>
            <a:pPr marL="0" indent="0">
              <a:buNone/>
            </a:pPr>
            <a:endParaRPr lang="fr-CA" sz="1700" b="1"/>
          </a:p>
          <a:p>
            <a:pPr marL="0" indent="0">
              <a:buNone/>
            </a:pPr>
            <a:endParaRPr lang="fr-CA" sz="1700" b="1"/>
          </a:p>
          <a:p>
            <a:pPr marL="0" indent="0">
              <a:buNone/>
            </a:pPr>
            <a:r>
              <a:rPr lang="fr-CA" sz="1700" b="1"/>
              <a:t>Voici le lien pour les coordonnées par régions, assurez-vous de cliquer sur le nom de votre région pour voir le numéro de téléphone : </a:t>
            </a:r>
            <a:r>
              <a:rPr lang="fr-CA" sz="1800">
                <a:hlinkClick r:id="rId8"/>
              </a:rPr>
              <a:t>https://www2.gnb.ca/content/gnb/fr/services/services_renderer.17056.html#serviceLocation</a:t>
            </a:r>
            <a:endParaRPr lang="fr-CA" sz="1800"/>
          </a:p>
          <a:p>
            <a:pPr marL="0" indent="0">
              <a:buNone/>
            </a:pPr>
            <a:endParaRPr lang="fr-CA" sz="1700">
              <a:cs typeface="Calibri"/>
            </a:endParaRPr>
          </a:p>
          <a:p>
            <a:pPr marL="0" indent="0">
              <a:buNone/>
            </a:pPr>
            <a:r>
              <a:rPr lang="fr-CA" sz="1700">
                <a:cs typeface="Calibri"/>
              </a:rPr>
              <a:t>Un conseiller à l’emploi va faire un plan avec vous et vous guider dans les différents services dont vous avez besoin.</a:t>
            </a:r>
            <a:endParaRPr lang="fr-CA" sz="1700"/>
          </a:p>
          <a:p>
            <a:pPr>
              <a:buFontTx/>
              <a:buChar char="-"/>
            </a:pPr>
            <a:r>
              <a:rPr lang="fr-CA" sz="1700"/>
              <a:t>Programme SSEF (Service de soutien à l’emploi et à la formation): </a:t>
            </a:r>
          </a:p>
          <a:p>
            <a:pPr marL="0" indent="0">
              <a:buNone/>
            </a:pPr>
            <a:endParaRPr lang="fr-CA" sz="1700"/>
          </a:p>
          <a:p>
            <a:pPr marL="0" indent="0">
              <a:buNone/>
            </a:pPr>
            <a:r>
              <a:rPr lang="fr-CA" sz="1700"/>
              <a:t>Les services peuvent être différents d’une région à l’autre, mais le conseiller à l’emploi est la porte d’entrée pour tous autres services.</a:t>
            </a:r>
          </a:p>
          <a:p>
            <a:pPr marL="0" indent="0">
              <a:buNone/>
            </a:pPr>
            <a:br>
              <a:rPr lang="fr-CA" sz="1400"/>
            </a:br>
            <a:endParaRPr lang="fr-CA" sz="1400"/>
          </a:p>
        </p:txBody>
      </p:sp>
      <p:sp>
        <p:nvSpPr>
          <p:cNvPr id="4" name="Rectangle à coins arrondis 3">
            <a:extLst>
              <a:ext uri="{FF2B5EF4-FFF2-40B4-BE49-F238E27FC236}">
                <a16:creationId xmlns:a16="http://schemas.microsoft.com/office/drawing/2014/main" id="{B0C2A605-A61B-42F7-A153-AEC51D07A161}"/>
              </a:ext>
            </a:extLst>
          </p:cNvPr>
          <p:cNvSpPr/>
          <p:nvPr>
            <p:custDataLst>
              <p:tags r:id="rId2"/>
            </p:custDataLst>
          </p:nvPr>
        </p:nvSpPr>
        <p:spPr>
          <a:xfrm rot="10800000" flipH="1" flipV="1">
            <a:off x="270455" y="206063"/>
            <a:ext cx="3232597" cy="6651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a:t>1B</a:t>
            </a:r>
            <a:r>
              <a:rPr lang="fr-CA" sz="3600"/>
              <a:t> </a:t>
            </a:r>
          </a:p>
          <a:p>
            <a:pPr algn="ctr"/>
            <a:r>
              <a:rPr lang="fr-CA"/>
              <a:t>(Quand: d’ici la fin mai)</a:t>
            </a:r>
          </a:p>
          <a:p>
            <a:pPr algn="ctr"/>
            <a:endParaRPr lang="fr-CA"/>
          </a:p>
          <a:p>
            <a:pPr algn="ctr"/>
            <a:endParaRPr lang="fr-CA"/>
          </a:p>
          <a:p>
            <a:pPr algn="ctr"/>
            <a:endParaRPr lang="fr-CA"/>
          </a:p>
          <a:p>
            <a:pPr algn="ctr"/>
            <a:endParaRPr lang="fr-CA"/>
          </a:p>
          <a:p>
            <a:pPr marL="457200" indent="-457200">
              <a:buFont typeface="Wingdings" panose="05000000000000000000" pitchFamily="2" charset="2"/>
              <a:buChar char="Ø"/>
            </a:pPr>
            <a:r>
              <a:rPr lang="fr-CA" sz="2800"/>
              <a:t>Conseiller à l’emploi</a:t>
            </a:r>
          </a:p>
          <a:p>
            <a:r>
              <a:rPr lang="fr-CA" sz="1400"/>
              <a:t>(Demandez pour le programme de Service de soutien à l’emploi et à la formation)</a:t>
            </a:r>
          </a:p>
          <a:p>
            <a:pPr marL="457200" indent="-457200">
              <a:buFont typeface="Wingdings" panose="05000000000000000000" pitchFamily="2" charset="2"/>
              <a:buChar char="Ø"/>
            </a:pPr>
            <a:endParaRPr lang="fr-CA" sz="2800"/>
          </a:p>
          <a:p>
            <a:pPr algn="ctr"/>
            <a:endParaRPr lang="fr-CA"/>
          </a:p>
          <a:p>
            <a:pPr algn="ctr"/>
            <a:endParaRPr lang="fr-CA"/>
          </a:p>
          <a:p>
            <a:pPr algn="ctr"/>
            <a:endParaRPr lang="fr-CA"/>
          </a:p>
          <a:p>
            <a:pPr algn="ctr"/>
            <a:endParaRPr lang="fr-CA"/>
          </a:p>
          <a:p>
            <a:pPr algn="ctr"/>
            <a:endParaRPr lang="fr-CA"/>
          </a:p>
        </p:txBody>
      </p:sp>
      <p:sp>
        <p:nvSpPr>
          <p:cNvPr id="2" name="Rectangle 1">
            <a:extLst>
              <a:ext uri="{FF2B5EF4-FFF2-40B4-BE49-F238E27FC236}">
                <a16:creationId xmlns:a16="http://schemas.microsoft.com/office/drawing/2014/main" id="{5EFEA563-A920-4D25-99E1-462E9489F1A4}"/>
              </a:ext>
            </a:extLst>
          </p:cNvPr>
          <p:cNvSpPr/>
          <p:nvPr>
            <p:custDataLst>
              <p:tags r:id="rId3"/>
            </p:custDataLst>
          </p:nvPr>
        </p:nvSpPr>
        <p:spPr>
          <a:xfrm>
            <a:off x="3628998" y="2187526"/>
            <a:ext cx="8292548" cy="2300068"/>
          </a:xfrm>
          <a:prstGeom prst="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 coins arrondis 4">
            <a:extLst>
              <a:ext uri="{FF2B5EF4-FFF2-40B4-BE49-F238E27FC236}">
                <a16:creationId xmlns:a16="http://schemas.microsoft.com/office/drawing/2014/main" id="{A9F3B317-DFC8-41C8-BDF3-5344247A2D26}"/>
              </a:ext>
            </a:extLst>
          </p:cNvPr>
          <p:cNvSpPr/>
          <p:nvPr>
            <p:custDataLst>
              <p:tags r:id="rId4"/>
            </p:custDataLst>
          </p:nvPr>
        </p:nvSpPr>
        <p:spPr>
          <a:xfrm>
            <a:off x="6096000" y="4959928"/>
            <a:ext cx="5825546" cy="165084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a:solidFill>
                  <a:schemeClr val="tx1"/>
                </a:solidFill>
              </a:rPr>
              <a:t>Procédure</a:t>
            </a:r>
          </a:p>
          <a:p>
            <a:pPr marL="342900" indent="-342900">
              <a:buAutoNum type="arabicPeriod"/>
            </a:pPr>
            <a:r>
              <a:rPr lang="fr-CA">
                <a:solidFill>
                  <a:schemeClr val="tx1"/>
                </a:solidFill>
              </a:rPr>
              <a:t>Élaine donne les coordonnées du conseiller à l’emploi de la région.</a:t>
            </a:r>
          </a:p>
          <a:p>
            <a:pPr marL="342900" indent="-342900">
              <a:buAutoNum type="arabicPeriod"/>
            </a:pPr>
            <a:r>
              <a:rPr lang="fr-CA">
                <a:solidFill>
                  <a:schemeClr val="tx1"/>
                </a:solidFill>
              </a:rPr>
              <a:t>L’apprenant est responsable de faire les démarches auprès du conseiller à l’emploi.</a:t>
            </a:r>
          </a:p>
          <a:p>
            <a:pPr algn="ctr"/>
            <a:endParaRPr lang="fr-CA">
              <a:solidFill>
                <a:schemeClr val="tx1"/>
              </a:solidFill>
            </a:endParaRPr>
          </a:p>
        </p:txBody>
      </p:sp>
      <p:sp>
        <p:nvSpPr>
          <p:cNvPr id="6" name="Rectangle 5">
            <a:extLst>
              <a:ext uri="{FF2B5EF4-FFF2-40B4-BE49-F238E27FC236}">
                <a16:creationId xmlns:a16="http://schemas.microsoft.com/office/drawing/2014/main" id="{ABE5E724-CB9E-7AD4-CA1D-B0CAA016745C}"/>
              </a:ext>
            </a:extLst>
          </p:cNvPr>
          <p:cNvSpPr/>
          <p:nvPr>
            <p:custDataLst>
              <p:tags r:id="rId5"/>
            </p:custDataLst>
          </p:nvPr>
        </p:nvSpPr>
        <p:spPr>
          <a:xfrm>
            <a:off x="10182664" y="336576"/>
            <a:ext cx="1659988" cy="57741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Marché du travail</a:t>
            </a:r>
          </a:p>
        </p:txBody>
      </p:sp>
      <p:sp>
        <p:nvSpPr>
          <p:cNvPr id="7" name="Rectangle 6">
            <a:extLst>
              <a:ext uri="{FF2B5EF4-FFF2-40B4-BE49-F238E27FC236}">
                <a16:creationId xmlns:a16="http://schemas.microsoft.com/office/drawing/2014/main" id="{E1CD4317-A1CF-458B-7059-D38283CCAD9C}"/>
              </a:ext>
            </a:extLst>
          </p:cNvPr>
          <p:cNvSpPr/>
          <p:nvPr>
            <p:custDataLst>
              <p:tags r:id="rId6"/>
            </p:custDataLst>
          </p:nvPr>
        </p:nvSpPr>
        <p:spPr>
          <a:xfrm>
            <a:off x="8356209" y="336990"/>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8" name="Espace réservé du pied de page 7">
            <a:extLst>
              <a:ext uri="{FF2B5EF4-FFF2-40B4-BE49-F238E27FC236}">
                <a16:creationId xmlns:a16="http://schemas.microsoft.com/office/drawing/2014/main" id="{4311FEB5-8723-A2E3-115B-CE3FFCB2D52A}"/>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1529919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9492DC9-2A8E-4B36-891F-9858D665EC45}"/>
              </a:ext>
            </a:extLst>
          </p:cNvPr>
          <p:cNvSpPr>
            <a:spLocks noGrp="1"/>
          </p:cNvSpPr>
          <p:nvPr>
            <p:ph idx="1"/>
            <p:custDataLst>
              <p:tags r:id="rId1"/>
            </p:custDataLst>
          </p:nvPr>
        </p:nvSpPr>
        <p:spPr>
          <a:xfrm>
            <a:off x="3628998" y="768771"/>
            <a:ext cx="8292548" cy="5772229"/>
          </a:xfrm>
        </p:spPr>
        <p:txBody>
          <a:bodyPr vert="horz" lIns="91440" tIns="45720" rIns="91440" bIns="45720" rtlCol="0" anchor="t">
            <a:normAutofit/>
          </a:bodyPr>
          <a:lstStyle/>
          <a:p>
            <a:pPr marL="0" indent="0">
              <a:buNone/>
            </a:pPr>
            <a:endParaRPr lang="fr-CA" sz="1400"/>
          </a:p>
          <a:p>
            <a:r>
              <a:rPr lang="fr-CA" sz="1800"/>
              <a:t>Il faut faire une demande d’application pour avoir accès au programme de soutien à l’apprentissage de l’établissement postsecondaire. </a:t>
            </a:r>
          </a:p>
          <a:p>
            <a:endParaRPr lang="fr-CA" sz="1800"/>
          </a:p>
          <a:p>
            <a:r>
              <a:rPr lang="fr-CA" sz="1800"/>
              <a:t>Ils peuvent assurer la continuité de nos services au niveau du soutien à l’apprentissage et vous </a:t>
            </a:r>
            <a:r>
              <a:rPr lang="fr-CA" sz="1800" b="1"/>
              <a:t>accompagner avec la bourse d’étude canadienne pour l’obtention d’équipement et de services pour étudiants ayant une invalidité</a:t>
            </a:r>
            <a:r>
              <a:rPr lang="fr-CA" sz="1800"/>
              <a:t>. </a:t>
            </a:r>
          </a:p>
          <a:p>
            <a:r>
              <a:rPr lang="fr-CA" sz="1800"/>
              <a:t>Visiter le </a:t>
            </a:r>
            <a:r>
              <a:rPr lang="fr-CA" sz="1800" b="1"/>
              <a:t>site web de votre établissement postsecondaire </a:t>
            </a:r>
            <a:r>
              <a:rPr lang="fr-CA" sz="1800"/>
              <a:t>pour les coordonnées de communication. </a:t>
            </a:r>
          </a:p>
        </p:txBody>
      </p:sp>
      <p:sp>
        <p:nvSpPr>
          <p:cNvPr id="4" name="Rectangle à coins arrondis 3">
            <a:extLst>
              <a:ext uri="{FF2B5EF4-FFF2-40B4-BE49-F238E27FC236}">
                <a16:creationId xmlns:a16="http://schemas.microsoft.com/office/drawing/2014/main" id="{B0C2A605-A61B-42F7-A153-AEC51D07A161}"/>
              </a:ext>
            </a:extLst>
          </p:cNvPr>
          <p:cNvSpPr/>
          <p:nvPr>
            <p:custDataLst>
              <p:tags r:id="rId2"/>
            </p:custDataLst>
          </p:nvPr>
        </p:nvSpPr>
        <p:spPr>
          <a:xfrm rot="10800000" flipH="1" flipV="1">
            <a:off x="270455" y="206063"/>
            <a:ext cx="3232597" cy="6651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a:t>1C</a:t>
            </a:r>
            <a:endParaRPr lang="fr-CA" sz="3600"/>
          </a:p>
          <a:p>
            <a:pPr algn="ctr"/>
            <a:r>
              <a:rPr lang="fr-CA"/>
              <a:t>(Quand: Aussitôt que l’élève est inscrit à l’établissement postsecondaire)</a:t>
            </a:r>
          </a:p>
          <a:p>
            <a:pPr algn="ctr"/>
            <a:endParaRPr lang="fr-CA"/>
          </a:p>
          <a:p>
            <a:pPr algn="ctr"/>
            <a:endParaRPr lang="fr-CA"/>
          </a:p>
          <a:p>
            <a:pPr marL="457200" indent="-457200" algn="ctr">
              <a:buFont typeface="Wingdings" panose="05000000000000000000" pitchFamily="2" charset="2"/>
              <a:buChar char="Ø"/>
            </a:pPr>
            <a:r>
              <a:rPr lang="fr-CA" sz="2800"/>
              <a:t>Programme de soutien à l’apprentissage de l’établissement postsecondaire</a:t>
            </a:r>
          </a:p>
          <a:p>
            <a:pPr algn="ctr"/>
            <a:endParaRPr lang="fr-CA" sz="2800"/>
          </a:p>
        </p:txBody>
      </p:sp>
      <p:sp>
        <p:nvSpPr>
          <p:cNvPr id="5" name="Rectangle : coins arrondis 4">
            <a:extLst>
              <a:ext uri="{FF2B5EF4-FFF2-40B4-BE49-F238E27FC236}">
                <a16:creationId xmlns:a16="http://schemas.microsoft.com/office/drawing/2014/main" id="{7CA67DC2-796C-431C-884C-37FEA6973443}"/>
              </a:ext>
            </a:extLst>
          </p:cNvPr>
          <p:cNvSpPr/>
          <p:nvPr>
            <p:custDataLst>
              <p:tags r:id="rId3"/>
            </p:custDataLst>
          </p:nvPr>
        </p:nvSpPr>
        <p:spPr>
          <a:xfrm>
            <a:off x="5787368" y="4661095"/>
            <a:ext cx="6260123" cy="1970614"/>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Procédure</a:t>
            </a:r>
          </a:p>
          <a:p>
            <a:pPr marL="342900" indent="-342900">
              <a:buAutoNum type="arabicPeriod"/>
            </a:pPr>
            <a:r>
              <a:rPr lang="fr-CA">
                <a:solidFill>
                  <a:schemeClr val="tx1"/>
                </a:solidFill>
              </a:rPr>
              <a:t>L’</a:t>
            </a:r>
            <a:r>
              <a:rPr lang="fr-CA" err="1">
                <a:solidFill>
                  <a:schemeClr val="tx1"/>
                </a:solidFill>
              </a:rPr>
              <a:t>enseignant.e</a:t>
            </a:r>
            <a:r>
              <a:rPr lang="fr-CA">
                <a:solidFill>
                  <a:schemeClr val="tx1"/>
                </a:solidFill>
              </a:rPr>
              <a:t> SEAPA et Élaine s’assurent que l’apprenant commence les démarches pour s’inscrire au programme.</a:t>
            </a:r>
          </a:p>
          <a:p>
            <a:pPr marL="342900" indent="-342900">
              <a:buAutoNum type="arabicPeriod"/>
            </a:pPr>
            <a:r>
              <a:rPr lang="fr-CA">
                <a:solidFill>
                  <a:schemeClr val="tx1"/>
                </a:solidFill>
              </a:rPr>
              <a:t>L’apprenant est responsable de l’inscription au programme. </a:t>
            </a:r>
          </a:p>
        </p:txBody>
      </p:sp>
      <p:sp>
        <p:nvSpPr>
          <p:cNvPr id="2" name="Rectangle 1">
            <a:extLst>
              <a:ext uri="{FF2B5EF4-FFF2-40B4-BE49-F238E27FC236}">
                <a16:creationId xmlns:a16="http://schemas.microsoft.com/office/drawing/2014/main" id="{FD8D2D8B-94AC-8FA8-60E0-63B0937EB5D3}"/>
              </a:ext>
            </a:extLst>
          </p:cNvPr>
          <p:cNvSpPr/>
          <p:nvPr>
            <p:custDataLst>
              <p:tags r:id="rId4"/>
            </p:custDataLst>
          </p:nvPr>
        </p:nvSpPr>
        <p:spPr>
          <a:xfrm>
            <a:off x="10261558" y="191361"/>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6" name="Espace réservé du pied de page 5">
            <a:extLst>
              <a:ext uri="{FF2B5EF4-FFF2-40B4-BE49-F238E27FC236}">
                <a16:creationId xmlns:a16="http://schemas.microsoft.com/office/drawing/2014/main" id="{9CB6C823-5F04-3A21-4069-B4834AB58823}"/>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249592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EF595DE-2EAC-4381-B879-B568089A7089}"/>
              </a:ext>
            </a:extLst>
          </p:cNvPr>
          <p:cNvSpPr>
            <a:spLocks noGrp="1"/>
          </p:cNvSpPr>
          <p:nvPr>
            <p:ph idx="1"/>
            <p:custDataLst>
              <p:tags r:id="rId1"/>
            </p:custDataLst>
          </p:nvPr>
        </p:nvSpPr>
        <p:spPr>
          <a:xfrm>
            <a:off x="3503053" y="4321235"/>
            <a:ext cx="8316954" cy="1452805"/>
          </a:xfrm>
        </p:spPr>
        <p:txBody>
          <a:bodyPr vert="horz" lIns="91440" tIns="45720" rIns="91440" bIns="45720" rtlCol="0" anchor="t">
            <a:normAutofit fontScale="92500" lnSpcReduction="10000"/>
          </a:bodyPr>
          <a:lstStyle/>
          <a:p>
            <a:r>
              <a:rPr lang="fr-CA" sz="1400">
                <a:cs typeface="Calibri"/>
              </a:rPr>
              <a:t>Il est possible que vous ayez des documents à préparer:</a:t>
            </a:r>
          </a:p>
          <a:p>
            <a:pPr lvl="1" fontAlgn="base"/>
            <a:r>
              <a:rPr lang="fr-CA" sz="1400">
                <a:cs typeface="Calibri"/>
              </a:rPr>
              <a:t>Curriculum Vitae</a:t>
            </a:r>
          </a:p>
          <a:p>
            <a:pPr lvl="1"/>
            <a:r>
              <a:rPr lang="fr-CA" sz="1400"/>
              <a:t>Lettres de recommandation (référence) </a:t>
            </a:r>
            <a:endParaRPr lang="fr-CA" sz="1400">
              <a:cs typeface="Calibri"/>
            </a:endParaRPr>
          </a:p>
          <a:p>
            <a:pPr lvl="1" fontAlgn="base"/>
            <a:r>
              <a:rPr lang="fr-CA" sz="1400"/>
              <a:t>Certificat médical (audiogramme le plus récent, vérifier auprès de l’audiologiste)</a:t>
            </a:r>
            <a:endParaRPr lang="fr-CA" sz="1400">
              <a:cs typeface="Calibri"/>
            </a:endParaRPr>
          </a:p>
          <a:p>
            <a:pPr lvl="1" fontAlgn="base"/>
            <a:r>
              <a:rPr lang="fr-CA" sz="1400"/>
              <a:t>Relevés de notes</a:t>
            </a:r>
          </a:p>
          <a:p>
            <a:pPr fontAlgn="base"/>
            <a:r>
              <a:rPr lang="fr-CA" sz="1400"/>
              <a:t>Note: certaines bourses sont annuelles, alors c'est à vérifier chaque année d’étude postsecondaire. </a:t>
            </a:r>
          </a:p>
          <a:p>
            <a:pPr fontAlgn="base"/>
            <a:endParaRPr lang="fr-CA" sz="2000">
              <a:cs typeface="Calibri"/>
            </a:endParaRPr>
          </a:p>
          <a:p>
            <a:pPr fontAlgn="base"/>
            <a:endParaRPr lang="fr-CA" sz="2000">
              <a:cs typeface="Calibri"/>
            </a:endParaRPr>
          </a:p>
        </p:txBody>
      </p:sp>
      <p:sp>
        <p:nvSpPr>
          <p:cNvPr id="4" name="Rectangle à coins arrondis 3">
            <a:extLst>
              <a:ext uri="{FF2B5EF4-FFF2-40B4-BE49-F238E27FC236}">
                <a16:creationId xmlns:a16="http://schemas.microsoft.com/office/drawing/2014/main" id="{6DA263DD-7DF3-4340-80F8-4D44D4AE4F5A}"/>
              </a:ext>
            </a:extLst>
          </p:cNvPr>
          <p:cNvSpPr/>
          <p:nvPr>
            <p:custDataLst>
              <p:tags r:id="rId2"/>
            </p:custDataLst>
          </p:nvPr>
        </p:nvSpPr>
        <p:spPr>
          <a:xfrm rot="10800000" flipH="1" flipV="1">
            <a:off x="270455" y="206063"/>
            <a:ext cx="3232597" cy="6651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a:t>1D</a:t>
            </a:r>
            <a:endParaRPr lang="fr-CA" sz="3600"/>
          </a:p>
          <a:p>
            <a:pPr algn="ctr"/>
            <a:r>
              <a:rPr lang="fr-CA"/>
              <a:t>(Quand: maintenant)</a:t>
            </a:r>
          </a:p>
          <a:p>
            <a:pPr algn="ctr"/>
            <a:endParaRPr lang="fr-CA" sz="2800"/>
          </a:p>
          <a:p>
            <a:pPr algn="ctr"/>
            <a:endParaRPr lang="fr-CA" sz="2800"/>
          </a:p>
          <a:p>
            <a:pPr algn="ctr" fontAlgn="base"/>
            <a:r>
              <a:rPr lang="fr-CA" sz="2800"/>
              <a:t>Bourses APSEA et autres</a:t>
            </a:r>
          </a:p>
          <a:p>
            <a:pPr algn="ctr" fontAlgn="base"/>
            <a:r>
              <a:rPr lang="fr-CA" sz="1600"/>
              <a:t>(vérifier les dates et commencer certaines démarches à l’avance) </a:t>
            </a:r>
          </a:p>
          <a:p>
            <a:pPr fontAlgn="base"/>
            <a:r>
              <a:rPr lang="fr-CA" sz="2000"/>
              <a:t> </a:t>
            </a:r>
          </a:p>
          <a:p>
            <a:pPr algn="ctr"/>
            <a:endParaRPr lang="fr-CA" sz="2800"/>
          </a:p>
          <a:p>
            <a:pPr algn="ctr"/>
            <a:endParaRPr lang="fr-CA" sz="2800"/>
          </a:p>
          <a:p>
            <a:pPr algn="ctr"/>
            <a:endParaRPr lang="fr-CA" sz="2800"/>
          </a:p>
          <a:p>
            <a:pPr algn="ctr"/>
            <a:endParaRPr lang="fr-CA" sz="2800"/>
          </a:p>
          <a:p>
            <a:pPr algn="ctr"/>
            <a:endParaRPr lang="fr-CA" sz="2800"/>
          </a:p>
          <a:p>
            <a:pPr algn="ctr"/>
            <a:endParaRPr lang="fr-CA" sz="2800"/>
          </a:p>
        </p:txBody>
      </p:sp>
      <p:sp>
        <p:nvSpPr>
          <p:cNvPr id="5" name="Rectangle : coins arrondis 4">
            <a:extLst>
              <a:ext uri="{FF2B5EF4-FFF2-40B4-BE49-F238E27FC236}">
                <a16:creationId xmlns:a16="http://schemas.microsoft.com/office/drawing/2014/main" id="{70D58B28-B7C3-4295-AF15-A11584CBEEF5}"/>
              </a:ext>
            </a:extLst>
          </p:cNvPr>
          <p:cNvSpPr/>
          <p:nvPr>
            <p:custDataLst>
              <p:tags r:id="rId3"/>
            </p:custDataLst>
          </p:nvPr>
        </p:nvSpPr>
        <p:spPr>
          <a:xfrm>
            <a:off x="5762962" y="5774040"/>
            <a:ext cx="6260123" cy="107496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a:solidFill>
                  <a:schemeClr val="tx1"/>
                </a:solidFill>
              </a:rPr>
              <a:t>Procédure</a:t>
            </a:r>
          </a:p>
          <a:p>
            <a:pPr marL="342900" indent="-342900">
              <a:buAutoNum type="arabicPeriod"/>
            </a:pPr>
            <a:r>
              <a:rPr lang="fr-CA" err="1">
                <a:solidFill>
                  <a:schemeClr val="tx1"/>
                </a:solidFill>
              </a:rPr>
              <a:t>Enseignant.e</a:t>
            </a:r>
            <a:r>
              <a:rPr lang="fr-CA">
                <a:solidFill>
                  <a:schemeClr val="tx1"/>
                </a:solidFill>
              </a:rPr>
              <a:t> SEAPA donne l’information.</a:t>
            </a:r>
          </a:p>
          <a:p>
            <a:pPr marL="342900" indent="-342900">
              <a:buAutoNum type="arabicPeriod"/>
            </a:pPr>
            <a:r>
              <a:rPr lang="fr-CA">
                <a:solidFill>
                  <a:schemeClr val="tx1"/>
                </a:solidFill>
              </a:rPr>
              <a:t>L’apprenant est responsable de remplir les formulaires de bourses. </a:t>
            </a:r>
            <a:endParaRPr lang="fr-CA">
              <a:solidFill>
                <a:schemeClr val="tx1"/>
              </a:solidFill>
              <a:cs typeface="Calibri"/>
            </a:endParaRPr>
          </a:p>
        </p:txBody>
      </p:sp>
      <p:graphicFrame>
        <p:nvGraphicFramePr>
          <p:cNvPr id="2" name="Tableau 5">
            <a:extLst>
              <a:ext uri="{FF2B5EF4-FFF2-40B4-BE49-F238E27FC236}">
                <a16:creationId xmlns:a16="http://schemas.microsoft.com/office/drawing/2014/main" id="{C423634D-DDBB-46B0-93A5-168A23432CC5}"/>
              </a:ext>
            </a:extLst>
          </p:cNvPr>
          <p:cNvGraphicFramePr>
            <a:graphicFrameLocks noGrp="1"/>
          </p:cNvGraphicFramePr>
          <p:nvPr>
            <p:custDataLst>
              <p:tags r:id="rId4"/>
            </p:custDataLst>
            <p:extLst>
              <p:ext uri="{D42A27DB-BD31-4B8C-83A1-F6EECF244321}">
                <p14:modId xmlns:p14="http://schemas.microsoft.com/office/powerpoint/2010/main" val="3196488849"/>
              </p:ext>
            </p:extLst>
          </p:nvPr>
        </p:nvGraphicFramePr>
        <p:xfrm>
          <a:off x="3604593" y="664404"/>
          <a:ext cx="8418492" cy="3126895"/>
        </p:xfrm>
        <a:graphic>
          <a:graphicData uri="http://schemas.openxmlformats.org/drawingml/2006/table">
            <a:tbl>
              <a:tblPr firstRow="1" bandRow="1">
                <a:tableStyleId>{5C22544A-7EE6-4342-B048-85BDC9FD1C3A}</a:tableStyleId>
              </a:tblPr>
              <a:tblGrid>
                <a:gridCol w="2602253">
                  <a:extLst>
                    <a:ext uri="{9D8B030D-6E8A-4147-A177-3AD203B41FA5}">
                      <a16:colId xmlns:a16="http://schemas.microsoft.com/office/drawing/2014/main" val="2924205052"/>
                    </a:ext>
                  </a:extLst>
                </a:gridCol>
                <a:gridCol w="2243666">
                  <a:extLst>
                    <a:ext uri="{9D8B030D-6E8A-4147-A177-3AD203B41FA5}">
                      <a16:colId xmlns:a16="http://schemas.microsoft.com/office/drawing/2014/main" val="545853108"/>
                    </a:ext>
                  </a:extLst>
                </a:gridCol>
                <a:gridCol w="3572573">
                  <a:extLst>
                    <a:ext uri="{9D8B030D-6E8A-4147-A177-3AD203B41FA5}">
                      <a16:colId xmlns:a16="http://schemas.microsoft.com/office/drawing/2014/main" val="1754558221"/>
                    </a:ext>
                  </a:extLst>
                </a:gridCol>
              </a:tblGrid>
              <a:tr h="334511">
                <a:tc>
                  <a:txBody>
                    <a:bodyPr/>
                    <a:lstStyle/>
                    <a:p>
                      <a:r>
                        <a:rPr lang="fr-CA" sz="1400"/>
                        <a:t>Bourse</a:t>
                      </a:r>
                    </a:p>
                  </a:txBody>
                  <a:tcPr/>
                </a:tc>
                <a:tc>
                  <a:txBody>
                    <a:bodyPr/>
                    <a:lstStyle/>
                    <a:p>
                      <a:r>
                        <a:rPr lang="fr-CA" sz="1400"/>
                        <a:t>Date limite</a:t>
                      </a:r>
                    </a:p>
                  </a:txBody>
                  <a:tcPr/>
                </a:tc>
                <a:tc>
                  <a:txBody>
                    <a:bodyPr/>
                    <a:lstStyle/>
                    <a:p>
                      <a:r>
                        <a:rPr lang="fr-CA" sz="1400"/>
                        <a:t>Lien internet</a:t>
                      </a:r>
                    </a:p>
                  </a:txBody>
                  <a:tcPr/>
                </a:tc>
                <a:extLst>
                  <a:ext uri="{0D108BD9-81ED-4DB2-BD59-A6C34878D82A}">
                    <a16:rowId xmlns:a16="http://schemas.microsoft.com/office/drawing/2014/main" val="288348232"/>
                  </a:ext>
                </a:extLst>
              </a:tr>
              <a:tr h="506384">
                <a:tc>
                  <a:txBody>
                    <a:bodyPr/>
                    <a:lstStyle/>
                    <a:p>
                      <a:r>
                        <a:rPr lang="fr-CA" sz="1400" b="1"/>
                        <a:t>APSEA – Diversity </a:t>
                      </a:r>
                      <a:r>
                        <a:rPr lang="fr-CA" sz="1400" b="1" err="1"/>
                        <a:t>Bursary</a:t>
                      </a:r>
                      <a:r>
                        <a:rPr lang="fr-CA" sz="1400" b="1"/>
                        <a:t> - DHH</a:t>
                      </a:r>
                      <a:endParaRPr lang="fr-CA" sz="1400"/>
                    </a:p>
                  </a:txBody>
                  <a:tcPr/>
                </a:tc>
                <a:tc>
                  <a:txBody>
                    <a:bodyPr/>
                    <a:lstStyle/>
                    <a:p>
                      <a:r>
                        <a:rPr lang="fr-CA" sz="1400"/>
                        <a:t>1er mai (annuellement)</a:t>
                      </a:r>
                    </a:p>
                  </a:txBody>
                  <a:tcPr/>
                </a:tc>
                <a:tc>
                  <a:txBody>
                    <a:bodyPr/>
                    <a:lstStyle/>
                    <a:p>
                      <a:r>
                        <a:rPr lang="fr-CA" sz="1400">
                          <a:hlinkClick r:id="rId7"/>
                        </a:rPr>
                        <a:t>https://apsea.ca/families-students/scholarships-and-financial-aid</a:t>
                      </a:r>
                      <a:r>
                        <a:rPr lang="fr-CA" sz="1400"/>
                        <a:t> </a:t>
                      </a:r>
                    </a:p>
                  </a:txBody>
                  <a:tcPr/>
                </a:tc>
                <a:extLst>
                  <a:ext uri="{0D108BD9-81ED-4DB2-BD59-A6C34878D82A}">
                    <a16:rowId xmlns:a16="http://schemas.microsoft.com/office/drawing/2014/main" val="5179506"/>
                  </a:ext>
                </a:extLst>
              </a:tr>
              <a:tr h="506384">
                <a:tc>
                  <a:txBody>
                    <a:bodyPr/>
                    <a:lstStyle/>
                    <a:p>
                      <a:r>
                        <a:rPr lang="fr-CA" sz="1400" b="1">
                          <a:cs typeface="Calibri"/>
                        </a:rPr>
                        <a:t>CHHA</a:t>
                      </a:r>
                      <a:endParaRPr lang="fr-CA" sz="1400" b="1"/>
                    </a:p>
                  </a:txBody>
                  <a:tcPr/>
                </a:tc>
                <a:tc>
                  <a:txBody>
                    <a:bodyPr/>
                    <a:lstStyle/>
                    <a:p>
                      <a:r>
                        <a:rPr lang="fr-CA" sz="1400" i="1"/>
                        <a:t>18 avril 2025</a:t>
                      </a:r>
                    </a:p>
                  </a:txBody>
                  <a:tcPr/>
                </a:tc>
                <a:tc>
                  <a:txBody>
                    <a:bodyPr/>
                    <a:lstStyle/>
                    <a:p>
                      <a:r>
                        <a:rPr lang="en-US" sz="1200">
                          <a:hlinkClick r:id="rId8"/>
                        </a:rPr>
                        <a:t>Scholarship Program - Canadian Hard of Hearing Association</a:t>
                      </a:r>
                      <a:endParaRPr lang="fr-CA" sz="1400"/>
                    </a:p>
                  </a:txBody>
                  <a:tcPr/>
                </a:tc>
                <a:extLst>
                  <a:ext uri="{0D108BD9-81ED-4DB2-BD59-A6C34878D82A}">
                    <a16:rowId xmlns:a16="http://schemas.microsoft.com/office/drawing/2014/main" val="2358911203"/>
                  </a:ext>
                </a:extLst>
              </a:tr>
              <a:tr h="506384">
                <a:tc>
                  <a:txBody>
                    <a:bodyPr/>
                    <a:lstStyle/>
                    <a:p>
                      <a:r>
                        <a:rPr lang="fr-CA" sz="1400" b="1"/>
                        <a:t>SCO</a:t>
                      </a:r>
                    </a:p>
                  </a:txBody>
                  <a:tcPr/>
                </a:tc>
                <a:tc>
                  <a:txBody>
                    <a:bodyPr/>
                    <a:lstStyle/>
                    <a:p>
                      <a:r>
                        <a:rPr lang="fr-CA" sz="1400" i="1"/>
                        <a:t>25 avril 2025</a:t>
                      </a:r>
                    </a:p>
                  </a:txBody>
                  <a:tcPr/>
                </a:tc>
                <a:tc>
                  <a:txBody>
                    <a:bodyPr/>
                    <a:lstStyle/>
                    <a:p>
                      <a:r>
                        <a:rPr lang="fr-CA" sz="1400">
                          <a:ea typeface="+mn-lt"/>
                          <a:cs typeface="+mn-lt"/>
                          <a:hlinkClick r:id="rId9"/>
                        </a:rPr>
                        <a:t>https://</a:t>
                      </a:r>
                      <a:endParaRPr lang="fr-CA" sz="1400"/>
                    </a:p>
                    <a:p>
                      <a:pPr lvl="0">
                        <a:buNone/>
                      </a:pPr>
                      <a:r>
                        <a:rPr lang="fr-CA" sz="1400">
                          <a:ea typeface="+mn-lt"/>
                          <a:cs typeface="+mn-lt"/>
                          <a:hlinkClick r:id="rId9"/>
                        </a:rPr>
                        <a:t>www.chs.ca/fr/scholarship-program </a:t>
                      </a:r>
                      <a:endParaRPr lang="fr-CA" sz="1400"/>
                    </a:p>
                  </a:txBody>
                  <a:tcPr/>
                </a:tc>
                <a:extLst>
                  <a:ext uri="{0D108BD9-81ED-4DB2-BD59-A6C34878D82A}">
                    <a16:rowId xmlns:a16="http://schemas.microsoft.com/office/drawing/2014/main" val="3210753271"/>
                  </a:ext>
                </a:extLst>
              </a:tr>
              <a:tr h="714895">
                <a:tc>
                  <a:txBody>
                    <a:bodyPr/>
                    <a:lstStyle/>
                    <a:p>
                      <a:r>
                        <a:rPr lang="fr-CA" sz="1400" b="1">
                          <a:cs typeface="Calibri"/>
                        </a:rPr>
                        <a:t>Banque du Canada </a:t>
                      </a:r>
                      <a:r>
                        <a:rPr lang="fr-CA" sz="1400">
                          <a:cs typeface="Calibri"/>
                        </a:rPr>
                        <a:t>(Il faut étudier dans un domaine lié aux activités de la Banque): </a:t>
                      </a:r>
                      <a:endParaRPr lang="fr-CA" sz="1400" b="1"/>
                    </a:p>
                  </a:txBody>
                  <a:tcPr/>
                </a:tc>
                <a:tc>
                  <a:txBody>
                    <a:bodyPr/>
                    <a:lstStyle/>
                    <a:p>
                      <a:r>
                        <a:rPr lang="fr-CA" sz="1400">
                          <a:cs typeface="Calibri"/>
                        </a:rPr>
                        <a:t>Soumettre votre candidature en ligne entre début mars et fin mai</a:t>
                      </a:r>
                      <a:endParaRPr lang="fr-CA" sz="1400"/>
                    </a:p>
                  </a:txBody>
                  <a:tcPr/>
                </a:tc>
                <a:tc>
                  <a:txBody>
                    <a:bodyPr/>
                    <a:lstStyle/>
                    <a:p>
                      <a:r>
                        <a:rPr lang="fr-CA" sz="1400">
                          <a:hlinkClick r:id="rId10"/>
                        </a:rPr>
                        <a:t>https://www.banqueducanada.ca/carrieres/bourses-etudes/#bourses-generales</a:t>
                      </a:r>
                      <a:r>
                        <a:rPr lang="fr-CA" sz="1400"/>
                        <a:t> </a:t>
                      </a:r>
                    </a:p>
                  </a:txBody>
                  <a:tcPr/>
                </a:tc>
                <a:extLst>
                  <a:ext uri="{0D108BD9-81ED-4DB2-BD59-A6C34878D82A}">
                    <a16:rowId xmlns:a16="http://schemas.microsoft.com/office/drawing/2014/main" val="938651082"/>
                  </a:ext>
                </a:extLst>
              </a:tr>
              <a:tr h="506384">
                <a:tc>
                  <a:txBody>
                    <a:bodyPr/>
                    <a:lstStyle/>
                    <a:p>
                      <a:r>
                        <a:rPr lang="fr-CA" sz="1400" b="1" err="1"/>
                        <a:t>Cochlear</a:t>
                      </a:r>
                      <a:r>
                        <a:rPr lang="fr-CA" sz="1400" b="1"/>
                        <a:t> </a:t>
                      </a:r>
                      <a:r>
                        <a:rPr lang="fr-CA" sz="1400" b="0"/>
                        <a:t>(doit utiliser un implant </a:t>
                      </a:r>
                      <a:r>
                        <a:rPr lang="fr-CA" sz="1400" b="0" err="1"/>
                        <a:t>Cochlear</a:t>
                      </a:r>
                      <a:r>
                        <a:rPr lang="fr-CA" sz="1400" b="0"/>
                        <a:t> Nucleus, </a:t>
                      </a:r>
                      <a:r>
                        <a:rPr lang="fr-CA" sz="1400" b="0" err="1"/>
                        <a:t>Baha</a:t>
                      </a:r>
                      <a:r>
                        <a:rPr lang="fr-CA" sz="1400" b="0"/>
                        <a:t> ou </a:t>
                      </a:r>
                      <a:r>
                        <a:rPr lang="fr-CA" sz="1400" b="0" err="1"/>
                        <a:t>Osia</a:t>
                      </a:r>
                      <a:r>
                        <a:rPr lang="fr-CA" sz="1400" b="0"/>
                        <a:t>)</a:t>
                      </a:r>
                      <a:endParaRPr lang="fr-CA" sz="1400" b="1"/>
                    </a:p>
                  </a:txBody>
                  <a:tcPr/>
                </a:tc>
                <a:tc>
                  <a:txBody>
                    <a:bodyPr/>
                    <a:lstStyle/>
                    <a:p>
                      <a:r>
                        <a:rPr lang="fr-CA" sz="1400"/>
                        <a:t>Entre le 31 mars et le 30 septembre</a:t>
                      </a:r>
                    </a:p>
                  </a:txBody>
                  <a:tcPr/>
                </a:tc>
                <a:tc>
                  <a:txBody>
                    <a:bodyPr/>
                    <a:lstStyle/>
                    <a:p>
                      <a:r>
                        <a:rPr lang="fr-CA" sz="1400">
                          <a:hlinkClick r:id="rId11"/>
                        </a:rPr>
                        <a:t>Scholarships | Cochlear Implant Recipients</a:t>
                      </a:r>
                      <a:endParaRPr lang="fr-CA" sz="1400"/>
                    </a:p>
                  </a:txBody>
                  <a:tcPr/>
                </a:tc>
                <a:extLst>
                  <a:ext uri="{0D108BD9-81ED-4DB2-BD59-A6C34878D82A}">
                    <a16:rowId xmlns:a16="http://schemas.microsoft.com/office/drawing/2014/main" val="3200423548"/>
                  </a:ext>
                </a:extLst>
              </a:tr>
            </a:tbl>
          </a:graphicData>
        </a:graphic>
      </p:graphicFrame>
      <p:sp>
        <p:nvSpPr>
          <p:cNvPr id="6" name="Rectangle 5">
            <a:extLst>
              <a:ext uri="{FF2B5EF4-FFF2-40B4-BE49-F238E27FC236}">
                <a16:creationId xmlns:a16="http://schemas.microsoft.com/office/drawing/2014/main" id="{EA275164-328C-E7E4-D6F9-393DB97CD216}"/>
              </a:ext>
            </a:extLst>
          </p:cNvPr>
          <p:cNvSpPr/>
          <p:nvPr>
            <p:custDataLst>
              <p:tags r:id="rId5"/>
            </p:custDataLst>
          </p:nvPr>
        </p:nvSpPr>
        <p:spPr>
          <a:xfrm>
            <a:off x="10379604" y="86994"/>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7" name="Espace réservé du pied de page 6">
            <a:extLst>
              <a:ext uri="{FF2B5EF4-FFF2-40B4-BE49-F238E27FC236}">
                <a16:creationId xmlns:a16="http://schemas.microsoft.com/office/drawing/2014/main" id="{5BB86305-1074-07E5-8FF0-3887E9B4FC01}"/>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1606019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EF595DE-2EAC-4381-B879-B568089A7089}"/>
              </a:ext>
            </a:extLst>
          </p:cNvPr>
          <p:cNvSpPr>
            <a:spLocks noGrp="1"/>
          </p:cNvSpPr>
          <p:nvPr>
            <p:ph idx="1"/>
            <p:custDataLst>
              <p:tags r:id="rId1"/>
            </p:custDataLst>
          </p:nvPr>
        </p:nvSpPr>
        <p:spPr>
          <a:xfrm>
            <a:off x="3604592" y="531516"/>
            <a:ext cx="8316954" cy="5966503"/>
          </a:xfrm>
        </p:spPr>
        <p:txBody>
          <a:bodyPr vert="horz" lIns="91440" tIns="45720" rIns="91440" bIns="45720" rtlCol="0" anchor="t">
            <a:normAutofit/>
          </a:bodyPr>
          <a:lstStyle/>
          <a:p>
            <a:pPr fontAlgn="base"/>
            <a:endParaRPr lang="fr-CA" sz="2000">
              <a:cs typeface="Calibri"/>
            </a:endParaRPr>
          </a:p>
          <a:p>
            <a:pPr marL="0" indent="0" fontAlgn="base">
              <a:buNone/>
            </a:pPr>
            <a:r>
              <a:rPr lang="fr-CA" sz="1800">
                <a:cs typeface="Calibri"/>
              </a:rPr>
              <a:t>Voici des options qui peuvent vous aider à faire un choix de carrière:</a:t>
            </a:r>
          </a:p>
          <a:p>
            <a:pPr fontAlgn="base"/>
            <a:endParaRPr lang="fr-CA" sz="1800">
              <a:cs typeface="Calibri"/>
            </a:endParaRPr>
          </a:p>
          <a:p>
            <a:pPr fontAlgn="base"/>
            <a:r>
              <a:rPr lang="fr-CA" sz="1800">
                <a:cs typeface="Calibri"/>
              </a:rPr>
              <a:t>Vérifier auprès du conseiller ou de la conseillère en orientation de votre école pour la possibilité de passer une journée à un établissement postsecondaire par le programme </a:t>
            </a:r>
            <a:r>
              <a:rPr lang="fr-CA" sz="1800" b="1">
                <a:cs typeface="Calibri"/>
              </a:rPr>
              <a:t>« étudiant d’un jour ».</a:t>
            </a:r>
            <a:r>
              <a:rPr lang="fr-CA" sz="1800">
                <a:cs typeface="Calibri"/>
              </a:rPr>
              <a:t> </a:t>
            </a:r>
          </a:p>
          <a:p>
            <a:pPr fontAlgn="base"/>
            <a:r>
              <a:rPr lang="fr-CA" sz="1800">
                <a:cs typeface="Calibri"/>
              </a:rPr>
              <a:t>Vérifier auprès du conseiller ou de la conseillère en orientation de votre école pour la possibilité de faire un </a:t>
            </a:r>
            <a:r>
              <a:rPr lang="fr-CA" sz="1800" b="1">
                <a:cs typeface="Calibri"/>
              </a:rPr>
              <a:t>« stage d’un jour » </a:t>
            </a:r>
            <a:r>
              <a:rPr lang="fr-CA" sz="1800">
                <a:cs typeface="Calibri"/>
              </a:rPr>
              <a:t>pour passer une journée à un lieu de travail. </a:t>
            </a:r>
          </a:p>
        </p:txBody>
      </p:sp>
      <p:sp>
        <p:nvSpPr>
          <p:cNvPr id="4" name="Rectangle à coins arrondis 3">
            <a:extLst>
              <a:ext uri="{FF2B5EF4-FFF2-40B4-BE49-F238E27FC236}">
                <a16:creationId xmlns:a16="http://schemas.microsoft.com/office/drawing/2014/main" id="{6DA263DD-7DF3-4340-80F8-4D44D4AE4F5A}"/>
              </a:ext>
            </a:extLst>
          </p:cNvPr>
          <p:cNvSpPr/>
          <p:nvPr>
            <p:custDataLst>
              <p:tags r:id="rId2"/>
            </p:custDataLst>
          </p:nvPr>
        </p:nvSpPr>
        <p:spPr>
          <a:xfrm rot="10800000" flipH="1" flipV="1">
            <a:off x="270455" y="206063"/>
            <a:ext cx="3232597" cy="6651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a:t>1E</a:t>
            </a:r>
            <a:r>
              <a:rPr lang="fr-CA" sz="3600"/>
              <a:t> </a:t>
            </a:r>
          </a:p>
          <a:p>
            <a:pPr algn="ctr"/>
            <a:r>
              <a:rPr lang="fr-CA"/>
              <a:t>(Quand: Aussitôt que vous voulez )</a:t>
            </a:r>
          </a:p>
          <a:p>
            <a:pPr algn="ctr"/>
            <a:endParaRPr lang="fr-CA" sz="2800"/>
          </a:p>
          <a:p>
            <a:pPr algn="ctr"/>
            <a:endParaRPr lang="fr-CA" sz="2800"/>
          </a:p>
          <a:p>
            <a:pPr algn="ctr"/>
            <a:r>
              <a:rPr lang="fr-CA" sz="2800">
                <a:cs typeface="Calibri" panose="020F0502020204030204"/>
              </a:rPr>
              <a:t>Étudiant/Stage d’un jour</a:t>
            </a:r>
          </a:p>
          <a:p>
            <a:pPr fontAlgn="base"/>
            <a:r>
              <a:rPr lang="fr-CA" sz="2000"/>
              <a:t> </a:t>
            </a:r>
          </a:p>
          <a:p>
            <a:pPr algn="ctr"/>
            <a:endParaRPr lang="fr-CA" sz="2800"/>
          </a:p>
          <a:p>
            <a:pPr algn="ctr"/>
            <a:endParaRPr lang="fr-CA" sz="2800"/>
          </a:p>
          <a:p>
            <a:pPr algn="ctr"/>
            <a:endParaRPr lang="fr-CA" sz="2800"/>
          </a:p>
          <a:p>
            <a:pPr algn="ctr"/>
            <a:endParaRPr lang="fr-CA" sz="2800"/>
          </a:p>
          <a:p>
            <a:pPr algn="ctr"/>
            <a:endParaRPr lang="fr-CA" sz="2800"/>
          </a:p>
          <a:p>
            <a:pPr algn="ctr"/>
            <a:endParaRPr lang="fr-CA" sz="2800"/>
          </a:p>
        </p:txBody>
      </p:sp>
      <p:sp>
        <p:nvSpPr>
          <p:cNvPr id="5" name="Rectangle : coins arrondis 4">
            <a:extLst>
              <a:ext uri="{FF2B5EF4-FFF2-40B4-BE49-F238E27FC236}">
                <a16:creationId xmlns:a16="http://schemas.microsoft.com/office/drawing/2014/main" id="{168AE265-D685-E94F-D3D0-CC78E8A4A169}"/>
              </a:ext>
            </a:extLst>
          </p:cNvPr>
          <p:cNvSpPr/>
          <p:nvPr>
            <p:custDataLst>
              <p:tags r:id="rId3"/>
            </p:custDataLst>
          </p:nvPr>
        </p:nvSpPr>
        <p:spPr>
          <a:xfrm>
            <a:off x="5762962" y="5458692"/>
            <a:ext cx="6260123" cy="119324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CA">
                <a:solidFill>
                  <a:schemeClr val="tx1"/>
                </a:solidFill>
              </a:rPr>
              <a:t>Procédure</a:t>
            </a:r>
          </a:p>
          <a:p>
            <a:pPr marL="342900" indent="-342900">
              <a:buAutoNum type="arabicPeriod"/>
            </a:pPr>
            <a:r>
              <a:rPr lang="fr-CA" err="1">
                <a:solidFill>
                  <a:schemeClr val="tx1"/>
                </a:solidFill>
              </a:rPr>
              <a:t>Enseignant.e</a:t>
            </a:r>
            <a:r>
              <a:rPr lang="fr-CA">
                <a:solidFill>
                  <a:schemeClr val="tx1"/>
                </a:solidFill>
              </a:rPr>
              <a:t> SEAPA donne l’information.</a:t>
            </a:r>
            <a:endParaRPr lang="fr-CA">
              <a:solidFill>
                <a:schemeClr val="tx1"/>
              </a:solidFill>
              <a:cs typeface="Calibri"/>
            </a:endParaRPr>
          </a:p>
          <a:p>
            <a:pPr marL="342900" indent="-342900">
              <a:buAutoNum type="arabicPeriod"/>
            </a:pPr>
            <a:r>
              <a:rPr lang="fr-CA">
                <a:solidFill>
                  <a:schemeClr val="tx1"/>
                </a:solidFill>
              </a:rPr>
              <a:t>L’apprenant est responsable de faire les démarches si ces options l’intéressent. </a:t>
            </a:r>
            <a:endParaRPr lang="fr-CA">
              <a:solidFill>
                <a:schemeClr val="tx1"/>
              </a:solidFill>
              <a:cs typeface="Calibri"/>
            </a:endParaRPr>
          </a:p>
        </p:txBody>
      </p:sp>
      <p:sp>
        <p:nvSpPr>
          <p:cNvPr id="2" name="Rectangle 1">
            <a:extLst>
              <a:ext uri="{FF2B5EF4-FFF2-40B4-BE49-F238E27FC236}">
                <a16:creationId xmlns:a16="http://schemas.microsoft.com/office/drawing/2014/main" id="{D536004E-3B8C-1932-87D0-252F78DE86CC}"/>
              </a:ext>
            </a:extLst>
          </p:cNvPr>
          <p:cNvSpPr/>
          <p:nvPr>
            <p:custDataLst>
              <p:tags r:id="rId4"/>
            </p:custDataLst>
          </p:nvPr>
        </p:nvSpPr>
        <p:spPr>
          <a:xfrm>
            <a:off x="10182664" y="336318"/>
            <a:ext cx="1659988" cy="57741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Marché du travail</a:t>
            </a:r>
          </a:p>
        </p:txBody>
      </p:sp>
      <p:sp>
        <p:nvSpPr>
          <p:cNvPr id="6" name="Rectangle 5">
            <a:extLst>
              <a:ext uri="{FF2B5EF4-FFF2-40B4-BE49-F238E27FC236}">
                <a16:creationId xmlns:a16="http://schemas.microsoft.com/office/drawing/2014/main" id="{2D6B3650-C9E0-BE21-C0FA-D37E5CC72989}"/>
              </a:ext>
            </a:extLst>
          </p:cNvPr>
          <p:cNvSpPr/>
          <p:nvPr>
            <p:custDataLst>
              <p:tags r:id="rId5"/>
            </p:custDataLst>
          </p:nvPr>
        </p:nvSpPr>
        <p:spPr>
          <a:xfrm>
            <a:off x="8356209" y="336990"/>
            <a:ext cx="1659988" cy="57741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solidFill>
                  <a:schemeClr val="tx1"/>
                </a:solidFill>
              </a:rPr>
              <a:t>Postsecondaire</a:t>
            </a:r>
          </a:p>
        </p:txBody>
      </p:sp>
      <p:sp>
        <p:nvSpPr>
          <p:cNvPr id="7" name="Espace réservé du pied de page 6">
            <a:extLst>
              <a:ext uri="{FF2B5EF4-FFF2-40B4-BE49-F238E27FC236}">
                <a16:creationId xmlns:a16="http://schemas.microsoft.com/office/drawing/2014/main" id="{EEBCA539-78AA-6561-6F8E-04527B62CFE1}"/>
              </a:ext>
            </a:extLst>
          </p:cNvPr>
          <p:cNvSpPr>
            <a:spLocks noGrp="1"/>
          </p:cNvSpPr>
          <p:nvPr>
            <p:ph type="ftr" sz="quarter" idx="11"/>
          </p:nvPr>
        </p:nvSpPr>
        <p:spPr/>
        <p:txBody>
          <a:bodyPr/>
          <a:lstStyle/>
          <a:p>
            <a:r>
              <a:rPr lang="fr-CA"/>
              <a:t>Février 2025</a:t>
            </a:r>
          </a:p>
        </p:txBody>
      </p:sp>
    </p:spTree>
    <p:extLst>
      <p:ext uri="{BB962C8B-B14F-4D97-AF65-F5344CB8AC3E}">
        <p14:creationId xmlns:p14="http://schemas.microsoft.com/office/powerpoint/2010/main" val="10585846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4"/>
</p:tagLst>
</file>

<file path=ppt/tags/tag11.xml><?xml version="1.0" encoding="utf-8"?>
<p:tagLst xmlns:a="http://schemas.openxmlformats.org/drawingml/2006/main" xmlns:r="http://schemas.openxmlformats.org/officeDocument/2006/relationships" xmlns:p="http://schemas.openxmlformats.org/presentationml/2006/main">
  <p:tag name="NUM" val="5"/>
</p:tagLst>
</file>

<file path=ppt/tags/tag12.xml><?xml version="1.0" encoding="utf-8"?>
<p:tagLst xmlns:a="http://schemas.openxmlformats.org/drawingml/2006/main" xmlns:r="http://schemas.openxmlformats.org/officeDocument/2006/relationships" xmlns:p="http://schemas.openxmlformats.org/presentationml/2006/main">
  <p:tag name="NUM" val="6"/>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4"/>
</p:tagLst>
</file>

<file path=ppt/tags/tag21.xml><?xml version="1.0" encoding="utf-8"?>
<p:tagLst xmlns:a="http://schemas.openxmlformats.org/drawingml/2006/main" xmlns:r="http://schemas.openxmlformats.org/officeDocument/2006/relationships" xmlns:p="http://schemas.openxmlformats.org/presentationml/2006/main">
  <p:tag name="NUM" val="5"/>
</p:tagLst>
</file>

<file path=ppt/tags/tag22.xml><?xml version="1.0" encoding="utf-8"?>
<p:tagLst xmlns:a="http://schemas.openxmlformats.org/drawingml/2006/main" xmlns:r="http://schemas.openxmlformats.org/officeDocument/2006/relationships" xmlns:p="http://schemas.openxmlformats.org/presentationml/2006/main">
  <p:tag name="NUM" val="6"/>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4"/>
</p:tagLst>
</file>

<file path=ppt/tags/tag36.xml><?xml version="1.0" encoding="utf-8"?>
<p:tagLst xmlns:a="http://schemas.openxmlformats.org/drawingml/2006/main" xmlns:r="http://schemas.openxmlformats.org/officeDocument/2006/relationships" xmlns:p="http://schemas.openxmlformats.org/presentationml/2006/main">
  <p:tag name="NUM" val="5"/>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4"/>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3"/>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6ba85d2-40d5-4848-b1ed-c32db509d710">
      <Terms xmlns="http://schemas.microsoft.com/office/infopath/2007/PartnerControls"/>
    </lcf76f155ced4ddcb4097134ff3c332f>
    <TaxCatchAll xmlns="a93bb132-308c-4598-89af-21ede96e377e" xsi:nil="true"/>
    <SharedWithUsers xmlns="a93bb132-308c-4598-89af-21ede96e377e">
      <UserInfo>
        <DisplayName>Hache, Carole (DSF-NE)</DisplayName>
        <AccountId>12</AccountId>
        <AccountType/>
      </UserInfo>
      <UserInfo>
        <DisplayName>Maltais, Lucas</DisplayName>
        <AccountId>42</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DE1A3DBEB3B0D42BC12F3EE10393EAA" ma:contentTypeVersion="16" ma:contentTypeDescription="Crée un document." ma:contentTypeScope="" ma:versionID="931ce9c777ed8b0d8064c26959b87686">
  <xsd:schema xmlns:xsd="http://www.w3.org/2001/XMLSchema" xmlns:xs="http://www.w3.org/2001/XMLSchema" xmlns:p="http://schemas.microsoft.com/office/2006/metadata/properties" xmlns:ns2="36ba85d2-40d5-4848-b1ed-c32db509d710" xmlns:ns3="a93bb132-308c-4598-89af-21ede96e377e" targetNamespace="http://schemas.microsoft.com/office/2006/metadata/properties" ma:root="true" ma:fieldsID="fbb2c5f78d851cbd501b16f42802a583" ns2:_="" ns3:_="">
    <xsd:import namespace="36ba85d2-40d5-4848-b1ed-c32db509d710"/>
    <xsd:import namespace="a93bb132-308c-4598-89af-21ede96e377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3:SharedWithUsers" minOccurs="0"/>
                <xsd:element ref="ns3:SharedWithDetails" minOccurs="0"/>
                <xsd:element ref="ns2:MediaServiceSearchPropertie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ba85d2-40d5-4848-b1ed-c32db509d7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f95d1645-1b78-4f08-b297-5a94c230cbbe" ma:termSetId="09814cd3-568e-fe90-9814-8d621ff8fb84" ma:anchorId="fba54fb3-c3e1-fe81-a776-ca4b69148c4d" ma:open="true" ma:isKeyword="false">
      <xsd:complexType>
        <xsd:sequence>
          <xsd:element ref="pc:Terms" minOccurs="0" maxOccurs="1"/>
        </xsd:sequence>
      </xsd:complex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3bb132-308c-4598-89af-21ede96e377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9dbab03-4926-498d-b62b-f3b1b2b54fb5}" ma:internalName="TaxCatchAll" ma:showField="CatchAllData" ma:web="a93bb132-308c-4598-89af-21ede96e377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34642E-90D3-4C45-8961-829C48A32F8D}">
  <ds:schemaRefs>
    <ds:schemaRef ds:uri="http://schemas.microsoft.com/sharepoint/v3/contenttype/forms"/>
  </ds:schemaRefs>
</ds:datastoreItem>
</file>

<file path=customXml/itemProps2.xml><?xml version="1.0" encoding="utf-8"?>
<ds:datastoreItem xmlns:ds="http://schemas.openxmlformats.org/officeDocument/2006/customXml" ds:itemID="{C38276BA-2A75-46FD-ACC9-A77BF77DF381}">
  <ds:schemaRefs>
    <ds:schemaRef ds:uri="36ba85d2-40d5-4848-b1ed-c32db509d710"/>
    <ds:schemaRef ds:uri="a93bb132-308c-4598-89af-21ede96e377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989BC1E-3E74-4DB8-A3F8-65F2A26635D9}">
  <ds:schemaRefs>
    <ds:schemaRef ds:uri="36ba85d2-40d5-4848-b1ed-c32db509d710"/>
    <ds:schemaRef ds:uri="a93bb132-308c-4598-89af-21ede96e37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1</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Thème Office</vt:lpstr>
      <vt:lpstr>Guide pour élèves  de la 12e année ayant une perte auditive</vt:lpstr>
      <vt:lpstr>Guide destiné aux élèves de la 12e année ayant une perte auditive.  </vt:lpstr>
      <vt:lpstr>PowerPoint Presentation</vt:lpstr>
      <vt:lpstr>PowerPoint Presentation</vt:lpstr>
      <vt:lpstr>Première rencontre (points qui peuvent être discutés)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L’achat d’équipement</vt:lpstr>
    </vt:vector>
  </TitlesOfParts>
  <Company>Ministère de l'éducation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Savoie, Ricky (DSF-NE)</dc:creator>
  <cp:revision>2</cp:revision>
  <cp:lastPrinted>2024-11-18T18:05:17Z</cp:lastPrinted>
  <dcterms:created xsi:type="dcterms:W3CDTF">2017-03-17T17:26:54Z</dcterms:created>
  <dcterms:modified xsi:type="dcterms:W3CDTF">2025-04-15T12:25:21Z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0x0101003DE1A3DBEB3B0D42BC12F3EE10393EAA</vt:lpwstr>
  </property>
  <property fmtid="{D5CDD505-2E9C-101B-9397-08002B2CF9AE}" pid="3" name="MediaServiceImageTags">
    <vt:lpwstr/>
  </property>
  <property fmtid="{D5CDD505-2E9C-101B-9397-08002B2CF9AE}" pid="4" name="Order">
    <vt:r8>3200</vt:r8>
  </property>
  <property fmtid="{D5CDD505-2E9C-101B-9397-08002B2CF9AE}" pid="5" name="xd_Signature">
    <vt:bool>false</vt:bool>
  </property>
  <property fmtid="{D5CDD505-2E9C-101B-9397-08002B2CF9AE}" pid="6" name="SharedWithUsers">
    <vt:lpwstr>12;#Hache, Carole (DSF-NE)</vt:lpwstr>
  </property>
  <property fmtid="{D5CDD505-2E9C-101B-9397-08002B2CF9AE}" pid="7" name="xd_ProgID">
    <vt:lpwstr/>
  </property>
  <property fmtid="{D5CDD505-2E9C-101B-9397-08002B2CF9AE}" pid="8" name="TriggerFlowInfo">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